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Roboto Condensed" panose="020B0604020202020204" charset="0"/>
      <p:regular r:id="rId26"/>
      <p:bold r:id="rId27"/>
      <p:italic r:id="rId28"/>
      <p:boldItalic r:id="rId29"/>
    </p:embeddedFont>
    <p:embeddedFont>
      <p:font typeface="Roboto Slab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c797e374bb_0_2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g2c797e374bb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bfc7f5480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32bfc7f548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d192af582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38d192af582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8d192af582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38d192af58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8d192af582_0_1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SUPER: Strategic Understanding for Premier Education and Research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Two internal INL R&amp;D grants. ISU is the lead external partner on both: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Reactor construction: “</a:t>
            </a: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Accelerating Nuclear Construction with Pre-cast Composite Concrete Walls with Mechanical Connections"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Rare earth mineral recycling. </a:t>
            </a: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"Novel process for rare earths and radionuclides recovery from phosphogypsum: phosphogypsum molten salt leaching and reduction"</a:t>
            </a:r>
            <a:endParaRPr/>
          </a:p>
        </p:txBody>
      </p:sp>
      <p:sp>
        <p:nvSpPr>
          <p:cNvPr id="175" name="Google Shape;175;g38d192af582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0ba72cbef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300ba72cbe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bfc7f5480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32bfc7f548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8d192af5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" name="Google Shape;64;g38d192af5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0ba72cbe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g300ba72cb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8d192af582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g38d192af58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d1a4ab5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g30d1a4ab5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d192af582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g38d192af58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8d192af582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g38d192af582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d192af58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8d192af582_0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1D35"/>
                </a:solidFill>
                <a:latin typeface="Arial"/>
                <a:ea typeface="Arial"/>
                <a:cs typeface="Arial"/>
                <a:sym typeface="Arial"/>
              </a:rPr>
              <a:t>Nuclear Engineering Department</a:t>
            </a:r>
            <a:endParaRPr sz="1000">
              <a:solidFill>
                <a:srgbClr val="001D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D35"/>
              </a:buClr>
              <a:buSzPts val="1000"/>
              <a:buFont typeface="Arial"/>
              <a:buChar char="●"/>
            </a:pPr>
            <a:r>
              <a:rPr lang="en-US" sz="1000">
                <a:solidFill>
                  <a:srgbClr val="001D35"/>
                </a:solidFill>
                <a:latin typeface="Arial"/>
                <a:ea typeface="Arial"/>
                <a:cs typeface="Arial"/>
                <a:sym typeface="Arial"/>
              </a:rPr>
              <a:t>Unique Fuel Source: ISU is the only university in the U.S. with a subcritical assembly using 20% enriched uranium, which is important as the nuclear industry moves towards this type of fuel for advanced reactors.</a:t>
            </a:r>
            <a:endParaRPr sz="1000">
              <a:solidFill>
                <a:srgbClr val="001D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1000"/>
              <a:buFont typeface="Arial"/>
              <a:buChar char="●"/>
            </a:pPr>
            <a:r>
              <a:rPr lang="en-US" sz="1000">
                <a:solidFill>
                  <a:srgbClr val="001D35"/>
                </a:solidFill>
                <a:latin typeface="Arial"/>
                <a:ea typeface="Arial"/>
                <a:cs typeface="Arial"/>
                <a:sym typeface="Arial"/>
              </a:rPr>
              <a:t>Combined Facilities: ISU is among a small group of only six universities nationwide that have both a nuclear reactor and a subcritical assembly.</a:t>
            </a:r>
            <a:endParaRPr sz="1000">
              <a:solidFill>
                <a:srgbClr val="001D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1000"/>
              <a:buFont typeface="Arial"/>
              <a:buChar char="●"/>
            </a:pPr>
            <a:r>
              <a:rPr lang="en-US" sz="1000">
                <a:solidFill>
                  <a:srgbClr val="001D35"/>
                </a:solidFill>
                <a:latin typeface="Arial"/>
                <a:ea typeface="Arial"/>
                <a:cs typeface="Arial"/>
                <a:sym typeface="Arial"/>
              </a:rPr>
              <a:t>Significance for Training: The presence of both facilities allows ISU to provide unique training opportunities, especially for industry professionals on safe nuclear fuel handling for advanced reactors.</a:t>
            </a:r>
            <a:endParaRPr sz="1000">
              <a:solidFill>
                <a:srgbClr val="001D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Nuclear Operations Technology, a Northwest Regional Center of Excellence for Nuclear Education and Training. 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1000"/>
              <a:buFont typeface="Arial"/>
              <a:buChar char="●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100% placement or continuing education rate.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35"/>
              </a:buClr>
              <a:buSzPts val="1000"/>
              <a:buFont typeface="Arial"/>
              <a:buChar char="●"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The average income is about $90,000/year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38d192af582_0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d192af582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8d192af582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8d192af582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98872" y="2481371"/>
            <a:ext cx="939420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 Slab"/>
              <a:buNone/>
              <a:defRPr sz="4500" b="1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98872" y="3872045"/>
            <a:ext cx="93942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969829" y="6019800"/>
            <a:ext cx="3216168" cy="837405"/>
          </a:xfrm>
          <a:custGeom>
            <a:avLst/>
            <a:gdLst/>
            <a:ahLst/>
            <a:cxnLst/>
            <a:rect l="l" t="t" r="r" b="b"/>
            <a:pathLst>
              <a:path w="4910180" h="1179444" extrusionOk="0">
                <a:moveTo>
                  <a:pt x="0" y="1179444"/>
                </a:moveTo>
                <a:lnTo>
                  <a:pt x="4909932" y="0"/>
                </a:lnTo>
                <a:cubicBezTo>
                  <a:pt x="4912140" y="375478"/>
                  <a:pt x="4898845" y="795629"/>
                  <a:pt x="4901053" y="1171107"/>
                </a:cubicBezTo>
                <a:lnTo>
                  <a:pt x="0" y="11794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802" y="6234915"/>
            <a:ext cx="951307" cy="42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21" y="222971"/>
            <a:ext cx="2146822" cy="72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1143003"/>
            <a:ext cx="1051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956257"/>
            <a:ext cx="105156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969829" y="6019800"/>
            <a:ext cx="3216168" cy="837405"/>
          </a:xfrm>
          <a:custGeom>
            <a:avLst/>
            <a:gdLst/>
            <a:ahLst/>
            <a:cxnLst/>
            <a:rect l="l" t="t" r="r" b="b"/>
            <a:pathLst>
              <a:path w="4910180" h="1179444" extrusionOk="0">
                <a:moveTo>
                  <a:pt x="0" y="1179444"/>
                </a:moveTo>
                <a:lnTo>
                  <a:pt x="4909932" y="0"/>
                </a:lnTo>
                <a:cubicBezTo>
                  <a:pt x="4912140" y="375478"/>
                  <a:pt x="4898845" y="795629"/>
                  <a:pt x="4901053" y="1171107"/>
                </a:cubicBezTo>
                <a:lnTo>
                  <a:pt x="0" y="11794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802" y="6234915"/>
            <a:ext cx="951307" cy="42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21" y="222971"/>
            <a:ext cx="2146822" cy="72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9788" y="1077687"/>
            <a:ext cx="105156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 Slab"/>
              <a:buNone/>
              <a:defRPr sz="4400" b="1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9788" y="1746479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839788" y="2570391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3"/>
          </p:nvPr>
        </p:nvSpPr>
        <p:spPr>
          <a:xfrm>
            <a:off x="6172200" y="1746479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4"/>
          </p:nvPr>
        </p:nvSpPr>
        <p:spPr>
          <a:xfrm>
            <a:off x="6172200" y="2570391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8969829" y="6019800"/>
            <a:ext cx="3216168" cy="837405"/>
          </a:xfrm>
          <a:custGeom>
            <a:avLst/>
            <a:gdLst/>
            <a:ahLst/>
            <a:cxnLst/>
            <a:rect l="l" t="t" r="r" b="b"/>
            <a:pathLst>
              <a:path w="4910180" h="1179444" extrusionOk="0">
                <a:moveTo>
                  <a:pt x="0" y="1179444"/>
                </a:moveTo>
                <a:lnTo>
                  <a:pt x="4909932" y="0"/>
                </a:lnTo>
                <a:cubicBezTo>
                  <a:pt x="4912140" y="375478"/>
                  <a:pt x="4898845" y="795629"/>
                  <a:pt x="4901053" y="1171107"/>
                </a:cubicBezTo>
                <a:lnTo>
                  <a:pt x="0" y="11794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802" y="6234915"/>
            <a:ext cx="951307" cy="42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21" y="222971"/>
            <a:ext cx="2146822" cy="72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9788" y="1324882"/>
            <a:ext cx="393210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5183188" y="1324883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839788" y="2394858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969829" y="6019800"/>
            <a:ext cx="3216168" cy="837405"/>
          </a:xfrm>
          <a:custGeom>
            <a:avLst/>
            <a:gdLst/>
            <a:ahLst/>
            <a:cxnLst/>
            <a:rect l="l" t="t" r="r" b="b"/>
            <a:pathLst>
              <a:path w="4910180" h="1179444" extrusionOk="0">
                <a:moveTo>
                  <a:pt x="0" y="1179444"/>
                </a:moveTo>
                <a:lnTo>
                  <a:pt x="4909932" y="0"/>
                </a:lnTo>
                <a:cubicBezTo>
                  <a:pt x="4912140" y="375478"/>
                  <a:pt x="4898845" y="795629"/>
                  <a:pt x="4901053" y="1171107"/>
                </a:cubicBezTo>
                <a:lnTo>
                  <a:pt x="0" y="11794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802" y="6234915"/>
            <a:ext cx="951307" cy="42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21" y="222971"/>
            <a:ext cx="2146822" cy="72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0" y="0"/>
            <a:ext cx="11767500" cy="65313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6"/>
          <p:cNvSpPr/>
          <p:nvPr/>
        </p:nvSpPr>
        <p:spPr>
          <a:xfrm>
            <a:off x="8969829" y="6019800"/>
            <a:ext cx="3216168" cy="837405"/>
          </a:xfrm>
          <a:custGeom>
            <a:avLst/>
            <a:gdLst/>
            <a:ahLst/>
            <a:cxnLst/>
            <a:rect l="l" t="t" r="r" b="b"/>
            <a:pathLst>
              <a:path w="4910180" h="1179444" extrusionOk="0">
                <a:moveTo>
                  <a:pt x="0" y="1179444"/>
                </a:moveTo>
                <a:lnTo>
                  <a:pt x="4909932" y="0"/>
                </a:lnTo>
                <a:cubicBezTo>
                  <a:pt x="4912140" y="375478"/>
                  <a:pt x="4898845" y="795629"/>
                  <a:pt x="4901053" y="1171107"/>
                </a:cubicBezTo>
                <a:lnTo>
                  <a:pt x="0" y="11794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20802" y="6234915"/>
            <a:ext cx="951307" cy="42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21" y="222971"/>
            <a:ext cx="2146822" cy="72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222" y="222971"/>
            <a:ext cx="1502679" cy="22595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8625400" y="3534825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2604600" cy="128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 amt="11000"/>
          </a:blip>
          <a:srcRect/>
          <a:stretch/>
        </p:blipFill>
        <p:spPr>
          <a:xfrm rot="70">
            <a:off x="-3340200" y="-2936201"/>
            <a:ext cx="14808300" cy="11091900"/>
          </a:xfrm>
          <a:prstGeom prst="parallelogram">
            <a:avLst>
              <a:gd name="adj" fmla="val 14485"/>
            </a:avLst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224" y="264237"/>
            <a:ext cx="3628002" cy="7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/>
          <p:nvPr/>
        </p:nvSpPr>
        <p:spPr>
          <a:xfrm>
            <a:off x="1792650" y="2518950"/>
            <a:ext cx="8606700" cy="18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CREATING ACCESS AND IMPACT THROUGH OPPORTUNITY AND COLLABORATION</a:t>
            </a:r>
            <a:endParaRPr sz="41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Robert W. Wagner, PhD</a:t>
            </a:r>
            <a:endParaRPr sz="2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President</a:t>
            </a:r>
            <a:endParaRPr sz="2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7" name="Google Shape;5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224" y="264237"/>
            <a:ext cx="3628002" cy="7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/>
          <p:nvPr/>
        </p:nvSpPr>
        <p:spPr>
          <a:xfrm>
            <a:off x="3609900" y="0"/>
            <a:ext cx="4972200" cy="11811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1999" y="212187"/>
            <a:ext cx="3628002" cy="7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8" title="if campus_3171 (2).jpg"/>
          <p:cNvPicPr preferRelativeResize="0"/>
          <p:nvPr/>
        </p:nvPicPr>
        <p:blipFill rotWithShape="1">
          <a:blip r:embed="rId5">
            <a:alphaModFix/>
          </a:blip>
          <a:srcRect l="46927" t="-7630" r="8383" b="-34193"/>
          <a:stretch/>
        </p:blipFill>
        <p:spPr>
          <a:xfrm>
            <a:off x="9810750" y="-603950"/>
            <a:ext cx="4648200" cy="9833100"/>
          </a:xfrm>
          <a:prstGeom prst="parallelogram">
            <a:avLst>
              <a:gd name="adj" fmla="val 3114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/>
          <p:nvPr/>
        </p:nvSpPr>
        <p:spPr>
          <a:xfrm>
            <a:off x="1787250" y="1201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ISU - IDAHO FALLS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1371600" y="1780170"/>
            <a:ext cx="12192000" cy="18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Eastern Idaho’s University. A critical partner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in workforce development, economic growth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and community vitality.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2998675" y="3732775"/>
            <a:ext cx="19716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3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603</a:t>
            </a:r>
            <a:endParaRPr sz="3000" b="1">
              <a:solidFill>
                <a:srgbClr val="F3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Face-to-face student advising appts. on campus</a:t>
            </a:r>
            <a:endParaRPr sz="20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5282825" y="3732775"/>
            <a:ext cx="19716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3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821</a:t>
            </a:r>
            <a:endParaRPr sz="3000" b="1">
              <a:solidFill>
                <a:srgbClr val="F3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Students marked “Idaho Falls” as their preferred ISU campus at registration</a:t>
            </a:r>
            <a:endParaRPr sz="20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7566975" y="3732775"/>
            <a:ext cx="197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3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6,827</a:t>
            </a:r>
            <a:endParaRPr sz="3000" b="1">
              <a:solidFill>
                <a:srgbClr val="F3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 taken from Idaho Falls courses</a:t>
            </a:r>
            <a:endParaRPr sz="20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9851125" y="3743175"/>
            <a:ext cx="19716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3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1,132</a:t>
            </a:r>
            <a:endParaRPr sz="3000" b="1">
              <a:solidFill>
                <a:srgbClr val="F3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Students took courses from the Idaho Falls campus</a:t>
            </a:r>
            <a:endParaRPr sz="2000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0" y="0"/>
            <a:ext cx="27813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8820150" y="5918575"/>
            <a:ext cx="33717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17" title="if campus_4393 (1).jpg"/>
          <p:cNvPicPr preferRelativeResize="0"/>
          <p:nvPr/>
        </p:nvPicPr>
        <p:blipFill rotWithShape="1">
          <a:blip r:embed="rId3">
            <a:alphaModFix/>
          </a:blip>
          <a:srcRect l="-15083" r="17579" b="2496"/>
          <a:stretch/>
        </p:blipFill>
        <p:spPr>
          <a:xfrm>
            <a:off x="-6831925" y="0"/>
            <a:ext cx="10032300" cy="6686700"/>
          </a:xfrm>
          <a:prstGeom prst="parallelogram">
            <a:avLst>
              <a:gd name="adj" fmla="val 14759"/>
            </a:avLst>
          </a:prstGeom>
          <a:noFill/>
          <a:ln>
            <a:noFill/>
          </a:ln>
        </p:spPr>
      </p:pic>
      <p:sp>
        <p:nvSpPr>
          <p:cNvPr id="152" name="Google Shape;152;p17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4170150" y="904200"/>
            <a:ext cx="7012800" cy="56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PUBLIC UNIVERSITY ACCESS FOR EASTERN IDAHO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●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ISU will be </a:t>
            </a:r>
            <a:r>
              <a:rPr lang="en-US" sz="1800" i="1">
                <a:latin typeface="Roboto Slab"/>
                <a:ea typeface="Roboto Slab"/>
                <a:cs typeface="Roboto Slab"/>
                <a:sym typeface="Roboto Slab"/>
              </a:rPr>
              <a:t>THE </a:t>
            </a: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provider of 4-year degrees in the Idaho Falls region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●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Focused on diverse</a:t>
            </a:r>
            <a:r>
              <a:rPr lang="en-US" sz="1800" i="1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delivery methods to meet students where they are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○"/>
            </a:pP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Cater to traditional and non-traditional students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●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Close partnership with sister institutions promoting seamless transfer pathways 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●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K-12 pipeline development - Summer 2025, established a new position in Idaho Falls dedicated to supporting K-12 partnerships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lab"/>
              <a:buChar char="●"/>
            </a:pP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Comprehensive student support services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lab"/>
              <a:buChar char="○"/>
            </a:pP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Advising, financial aid, testing, tutoring, on-site full service library, TRIO, Veteran services, personal and career counseling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0" y="0"/>
            <a:ext cx="27813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8"/>
          <p:cNvSpPr/>
          <p:nvPr/>
        </p:nvSpPr>
        <p:spPr>
          <a:xfrm>
            <a:off x="8820150" y="6031050"/>
            <a:ext cx="3371700" cy="8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"/>
          <p:cNvSpPr txBox="1"/>
          <p:nvPr/>
        </p:nvSpPr>
        <p:spPr>
          <a:xfrm>
            <a:off x="3200375" y="369850"/>
            <a:ext cx="8991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ISU - IDAHO FALLS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61" name="Google Shape;161;p18" title="drone idaho falls_0005 (2).jpg"/>
          <p:cNvPicPr preferRelativeResize="0"/>
          <p:nvPr/>
        </p:nvPicPr>
        <p:blipFill rotWithShape="1">
          <a:blip r:embed="rId3">
            <a:alphaModFix/>
          </a:blip>
          <a:srcRect l="-50510" t="5508" r="50510" b="5508"/>
          <a:stretch/>
        </p:blipFill>
        <p:spPr>
          <a:xfrm>
            <a:off x="-6831925" y="0"/>
            <a:ext cx="10032300" cy="6686700"/>
          </a:xfrm>
          <a:prstGeom prst="parallelogram">
            <a:avLst>
              <a:gd name="adj" fmla="val 14759"/>
            </a:avLst>
          </a:prstGeom>
          <a:noFill/>
          <a:ln>
            <a:noFill/>
          </a:ln>
        </p:spPr>
      </p:pic>
      <p:sp>
        <p:nvSpPr>
          <p:cNvPr id="162" name="Google Shape;162;p18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/>
          <p:nvPr/>
        </p:nvSpPr>
        <p:spPr>
          <a:xfrm>
            <a:off x="8820150" y="5918575"/>
            <a:ext cx="33717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19" title="cot practical nursing_1127.jpg"/>
          <p:cNvPicPr preferRelativeResize="0"/>
          <p:nvPr/>
        </p:nvPicPr>
        <p:blipFill rotWithShape="1">
          <a:blip r:embed="rId3">
            <a:alphaModFix/>
          </a:blip>
          <a:srcRect l="28616" r="28616"/>
          <a:stretch/>
        </p:blipFill>
        <p:spPr>
          <a:xfrm>
            <a:off x="7791450" y="0"/>
            <a:ext cx="44005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 txBox="1"/>
          <p:nvPr/>
        </p:nvSpPr>
        <p:spPr>
          <a:xfrm>
            <a:off x="626850" y="1479475"/>
            <a:ext cx="109383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CEI AND BYU-I PARTNERSHIP - AREAS OF FOCUS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Program collaborations: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Health Sciences and Health Professions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Engineering and Computer Sciences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Business 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Technology 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Education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Streamlined Student Services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Co-enrollment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Joint Advising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Financial Aid Consortium Agreements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0" y="0"/>
            <a:ext cx="27813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-2137050" y="1144022"/>
            <a:ext cx="113607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ISU - IDAHO FALLS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/>
        </p:nvSpPr>
        <p:spPr>
          <a:xfrm>
            <a:off x="4328250" y="1479475"/>
            <a:ext cx="890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INL PARTNERSHIPS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SUPER Agreement - December 2024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Critical &amp; Strategic Materials and Minerals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121920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○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Energy-Environmental Security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Critical Materials &amp; Energy Systems Innovation Center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Two internal INL R&amp;D grants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20 current/pending  joint-appointees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New nuclear research labs 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80 INL interns 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Annually host STEM Summer Camps  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6096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YMCA operated childcare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0" y="0"/>
            <a:ext cx="27813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8820150" y="5918575"/>
            <a:ext cx="33717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3101700" y="12011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ISU - IDAHO FALLS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81" name="Google Shape;181;p20" title="INL-Agreement.jpg"/>
          <p:cNvPicPr preferRelativeResize="0"/>
          <p:nvPr/>
        </p:nvPicPr>
        <p:blipFill rotWithShape="1">
          <a:blip r:embed="rId3">
            <a:alphaModFix/>
          </a:blip>
          <a:srcRect l="-19337" t="4906" r="24172"/>
          <a:stretch/>
        </p:blipFill>
        <p:spPr>
          <a:xfrm>
            <a:off x="-5479375" y="0"/>
            <a:ext cx="10032300" cy="6686700"/>
          </a:xfrm>
          <a:prstGeom prst="parallelogram">
            <a:avLst>
              <a:gd name="adj" fmla="val 14759"/>
            </a:avLst>
          </a:prstGeom>
          <a:noFill/>
          <a:ln>
            <a:noFill/>
          </a:ln>
        </p:spPr>
      </p:pic>
      <p:sp>
        <p:nvSpPr>
          <p:cNvPr id="182" name="Google Shape;182;p20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/>
          <p:nvPr/>
        </p:nvSpPr>
        <p:spPr>
          <a:xfrm>
            <a:off x="0" y="0"/>
            <a:ext cx="27813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1"/>
          <p:cNvSpPr/>
          <p:nvPr/>
        </p:nvSpPr>
        <p:spPr>
          <a:xfrm>
            <a:off x="8820150" y="5918575"/>
            <a:ext cx="3371700" cy="9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1" title="meridian wagner speech_6454.jpg"/>
          <p:cNvPicPr preferRelativeResize="0"/>
          <p:nvPr/>
        </p:nvPicPr>
        <p:blipFill rotWithShape="1">
          <a:blip r:embed="rId3">
            <a:alphaModFix/>
          </a:blip>
          <a:srcRect l="35835" r="13248"/>
          <a:stretch/>
        </p:blipFill>
        <p:spPr>
          <a:xfrm>
            <a:off x="6953250" y="0"/>
            <a:ext cx="523874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0" y="1094150"/>
            <a:ext cx="6953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ISU IS EASTERN IDAHO’S PUBLIC 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4-YEAR UNIVERSITY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4792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457200" y="2185300"/>
            <a:ext cx="6896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ACTIVE ENGAGEMENT ACTIVITIES:</a:t>
            </a:r>
            <a:endParaRPr sz="23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Active in local civic groups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Meeting with local, regional, state and national public officials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Engaging with K-12 advisory groups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Mobilizing regional alumni activities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Slab"/>
              <a:buChar char="●"/>
            </a:pPr>
            <a:r>
              <a:rPr lang="en-US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Connecting with local business and industry partners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/>
          <p:nvPr/>
        </p:nvSpPr>
        <p:spPr>
          <a:xfrm>
            <a:off x="8777800" y="3687225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2"/>
          <p:cNvSpPr/>
          <p:nvPr/>
        </p:nvSpPr>
        <p:spPr>
          <a:xfrm>
            <a:off x="-1703950" y="-719675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 amt="11000"/>
          </a:blip>
          <a:srcRect/>
          <a:stretch/>
        </p:blipFill>
        <p:spPr>
          <a:xfrm rot="70">
            <a:off x="-4059850" y="-2936201"/>
            <a:ext cx="14808300" cy="11091900"/>
          </a:xfrm>
          <a:prstGeom prst="parallelogram">
            <a:avLst>
              <a:gd name="adj" fmla="val 14485"/>
            </a:avLst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0" y="2733850"/>
            <a:ext cx="9438600" cy="31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THANK YOU</a:t>
            </a:r>
            <a:endParaRPr sz="72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Looking forward to working </a:t>
            </a:r>
            <a:r>
              <a:rPr lang="en-US" sz="4600" b="1" i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with</a:t>
            </a:r>
            <a:r>
              <a:rPr lang="en-US" sz="46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you and </a:t>
            </a:r>
            <a:r>
              <a:rPr lang="en-US" sz="4600" b="1" i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</a:t>
            </a:r>
            <a:r>
              <a:rPr lang="en-US" sz="46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you!</a:t>
            </a:r>
            <a:endParaRPr sz="46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3609900" y="0"/>
            <a:ext cx="4972200" cy="11811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1999" y="212187"/>
            <a:ext cx="3628002" cy="7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2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 rotWithShape="1">
          <a:blip r:embed="rId5">
            <a:alphaModFix/>
          </a:blip>
          <a:srcRect l="33595" t="6250" r="-4517" b="-6250"/>
          <a:stretch/>
        </p:blipFill>
        <p:spPr>
          <a:xfrm>
            <a:off x="9091100" y="-603950"/>
            <a:ext cx="4648200" cy="9833100"/>
          </a:xfrm>
          <a:prstGeom prst="parallelogram">
            <a:avLst>
              <a:gd name="adj" fmla="val 3114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8625400" y="3534825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3">
            <a:alphaModFix/>
          </a:blip>
          <a:srcRect l="-38510" r="38510"/>
          <a:stretch/>
        </p:blipFill>
        <p:spPr>
          <a:xfrm>
            <a:off x="-7089156" y="0"/>
            <a:ext cx="10289400" cy="6858000"/>
          </a:xfrm>
          <a:prstGeom prst="parallelogram">
            <a:avLst>
              <a:gd name="adj" fmla="val 14759"/>
            </a:avLst>
          </a:prstGeom>
          <a:noFill/>
          <a:ln>
            <a:noFill/>
          </a:ln>
        </p:spPr>
      </p:pic>
      <p:sp>
        <p:nvSpPr>
          <p:cNvPr id="68" name="Google Shape;68;p9"/>
          <p:cNvSpPr txBox="1"/>
          <p:nvPr/>
        </p:nvSpPr>
        <p:spPr>
          <a:xfrm>
            <a:off x="3505050" y="936275"/>
            <a:ext cx="8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PROFESSIONAL JOURNEY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9"/>
          <p:cNvSpPr txBox="1"/>
          <p:nvPr/>
        </p:nvSpPr>
        <p:spPr>
          <a:xfrm>
            <a:off x="3505050" y="1536625"/>
            <a:ext cx="8153700" cy="21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Teacher, administrator, entrepreneur and business owner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Leadership in multi-campus systems, enrollment management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Focus on data-informed decision-making and student success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Experience in strategic thinking, corporate partnerships and team building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0" name="Google Shape;70;p9"/>
          <p:cNvSpPr txBox="1"/>
          <p:nvPr/>
        </p:nvSpPr>
        <p:spPr>
          <a:xfrm>
            <a:off x="3409950" y="3733025"/>
            <a:ext cx="8420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EDUCATIONAL JOURNEY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" name="Google Shape;71;p9"/>
          <p:cNvSpPr txBox="1"/>
          <p:nvPr/>
        </p:nvSpPr>
        <p:spPr>
          <a:xfrm>
            <a:off x="3505050" y="4324375"/>
            <a:ext cx="81537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BS in Psychology, BYU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MPA, University of Utah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PhD in Political Science, SUNY Albany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Continuing education: Harvard, ASU-Georgetown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Expertise: Government-higher ed-industry partnerships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" name="Google Shape;72;p9"/>
          <p:cNvSpPr/>
          <p:nvPr/>
        </p:nvSpPr>
        <p:spPr>
          <a:xfrm>
            <a:off x="-1447789" y="6556850"/>
            <a:ext cx="10401300" cy="756600"/>
          </a:xfrm>
          <a:prstGeom prst="parallelogram">
            <a:avLst>
              <a:gd name="adj" fmla="val 25000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/>
          <p:nvPr/>
        </p:nvSpPr>
        <p:spPr>
          <a:xfrm>
            <a:off x="8625400" y="3534825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3">
            <a:alphaModFix/>
          </a:blip>
          <a:srcRect l="2837" t="2837"/>
          <a:stretch/>
        </p:blipFill>
        <p:spPr>
          <a:xfrm>
            <a:off x="-1697503" y="0"/>
            <a:ext cx="11129400" cy="6858000"/>
          </a:xfrm>
          <a:prstGeom prst="parallelogram">
            <a:avLst>
              <a:gd name="adj" fmla="val 14752"/>
            </a:avLst>
          </a:prstGeom>
          <a:noFill/>
          <a:ln>
            <a:noFill/>
          </a:ln>
        </p:spPr>
      </p:pic>
      <p:sp>
        <p:nvSpPr>
          <p:cNvPr id="79" name="Google Shape;79;p10"/>
          <p:cNvSpPr/>
          <p:nvPr/>
        </p:nvSpPr>
        <p:spPr>
          <a:xfrm>
            <a:off x="3124200" y="2934464"/>
            <a:ext cx="9296400" cy="4019700"/>
          </a:xfrm>
          <a:prstGeom prst="parallelogram">
            <a:avLst>
              <a:gd name="adj" fmla="val 14117"/>
            </a:avLst>
          </a:prstGeom>
          <a:solidFill>
            <a:srgbClr val="FFFFFF">
              <a:alpha val="88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0"/>
          <p:cNvSpPr txBox="1"/>
          <p:nvPr/>
        </p:nvSpPr>
        <p:spPr>
          <a:xfrm>
            <a:off x="3867150" y="3352801"/>
            <a:ext cx="10515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PERSONAL INSIGHTS</a:t>
            </a:r>
            <a:endParaRPr sz="30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1" name="Google Shape;81;p10"/>
          <p:cNvSpPr txBox="1"/>
          <p:nvPr/>
        </p:nvSpPr>
        <p:spPr>
          <a:xfrm>
            <a:off x="3867150" y="4095750"/>
            <a:ext cx="110352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Married 33 years to Tracy, a music therapist (USU)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Proud father of five successful children in various professions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6858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○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Caleb (Hayley): Entrepreneur - BYU/CPA - USU, granddaughter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6858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○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Elisabeth: Master’s counseling, USU, University of Washington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6858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○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Benjamin (Tiffany): Tech Ed, sales industry, 4 grandchildren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6858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○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Justin (Clara): Programming bootcamps (graduate school)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  <a:p>
            <a:pPr marL="685800" lvl="1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Char char="○"/>
            </a:pPr>
            <a:r>
              <a:rPr lang="en-US" sz="1800">
                <a:latin typeface="Roboto Slab"/>
                <a:ea typeface="Roboto Slab"/>
                <a:cs typeface="Roboto Slab"/>
                <a:sym typeface="Roboto Slab"/>
              </a:rPr>
              <a:t>Tabitha: Grad student, B.S. Political Science, USU</a:t>
            </a:r>
            <a:endParaRPr sz="1800" b="1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/>
        </p:nvSpPr>
        <p:spPr>
          <a:xfrm>
            <a:off x="282250" y="11201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IMPERATIVES FOR HIGHER EDUCATION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7" name="Google Shape;87;p11"/>
          <p:cNvSpPr txBox="1"/>
          <p:nvPr/>
        </p:nvSpPr>
        <p:spPr>
          <a:xfrm>
            <a:off x="282250" y="1848125"/>
            <a:ext cx="7375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Demonstrating community and state impact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Changing demographics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Controlling costs - finding efficiencies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FINDING SOLUTIONS IN HIGHER EDUCATION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Transformational AND transactional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The value of a COMPREHENSIVE PUBLIC UNIVERSITY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Do not be afraid of change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Transparency matters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Value people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PARTNERSHIP AND COLLABORATION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 Slab"/>
              <a:buChar char="●"/>
            </a:pPr>
            <a:r>
              <a:rPr lang="en-US" sz="2000">
                <a:latin typeface="Roboto Slab"/>
                <a:ea typeface="Roboto Slab"/>
                <a:cs typeface="Roboto Slab"/>
                <a:sym typeface="Roboto Slab"/>
              </a:rPr>
              <a:t>Access - online, f2f, hybrid, alternative credentials, fast-tracks</a:t>
            </a: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88" name="Google Shape;88;p11" title="AmirAliIGEM-18.jpg"/>
          <p:cNvPicPr preferRelativeResize="0"/>
          <p:nvPr/>
        </p:nvPicPr>
        <p:blipFill rotWithShape="1">
          <a:blip r:embed="rId3">
            <a:alphaModFix/>
          </a:blip>
          <a:srcRect l="28602" r="28598"/>
          <a:stretch/>
        </p:blipFill>
        <p:spPr>
          <a:xfrm>
            <a:off x="7791450" y="0"/>
            <a:ext cx="44005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/>
          <p:nvPr/>
        </p:nvSpPr>
        <p:spPr>
          <a:xfrm>
            <a:off x="133350" y="169950"/>
            <a:ext cx="2667000" cy="9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-1301800" y="-836100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8530150" y="3503050"/>
            <a:ext cx="6356400" cy="4019700"/>
          </a:xfrm>
          <a:prstGeom prst="parallelogram">
            <a:avLst>
              <a:gd name="adj" fmla="val 141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2"/>
          <p:cNvPicPr preferRelativeResize="0"/>
          <p:nvPr/>
        </p:nvPicPr>
        <p:blipFill rotWithShape="1">
          <a:blip r:embed="rId3">
            <a:alphaModFix amt="8000"/>
          </a:blip>
          <a:srcRect l="25278" t="35596" r="3774" b="4526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/>
        </p:nvSpPr>
        <p:spPr>
          <a:xfrm>
            <a:off x="415650" y="11310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IDAHO STATE UNIVERSITY AREAS OF FOCUS 2025-26</a:t>
            </a:r>
            <a:endParaRPr sz="30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1908600" y="2206200"/>
            <a:ext cx="8374800" cy="463500"/>
          </a:xfrm>
          <a:prstGeom prst="roundRect">
            <a:avLst>
              <a:gd name="adj" fmla="val 16667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Enrollment Growth &amp; Student Success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99" name="Google Shape;99;p12"/>
          <p:cNvSpPr/>
          <p:nvPr/>
        </p:nvSpPr>
        <p:spPr>
          <a:xfrm>
            <a:off x="1908600" y="2981383"/>
            <a:ext cx="8374800" cy="463500"/>
          </a:xfrm>
          <a:prstGeom prst="roundRect">
            <a:avLst>
              <a:gd name="adj" fmla="val 16667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Academic &amp; Research Enterprises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0" name="Google Shape;100;p12"/>
          <p:cNvSpPr/>
          <p:nvPr/>
        </p:nvSpPr>
        <p:spPr>
          <a:xfrm>
            <a:off x="1908600" y="3764567"/>
            <a:ext cx="8374800" cy="463500"/>
          </a:xfrm>
          <a:prstGeom prst="roundRect">
            <a:avLst>
              <a:gd name="adj" fmla="val 16667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Advancing/Enhancing Physical Infrastructure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1" name="Google Shape;101;p12"/>
          <p:cNvSpPr/>
          <p:nvPr/>
        </p:nvSpPr>
        <p:spPr>
          <a:xfrm>
            <a:off x="1908600" y="4551733"/>
            <a:ext cx="8374800" cy="463500"/>
          </a:xfrm>
          <a:prstGeom prst="roundRect">
            <a:avLst>
              <a:gd name="adj" fmla="val 16667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External Relations &amp; Partnerships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02" name="Google Shape;102;p12"/>
          <p:cNvSpPr/>
          <p:nvPr/>
        </p:nvSpPr>
        <p:spPr>
          <a:xfrm>
            <a:off x="1908600" y="5338900"/>
            <a:ext cx="8374800" cy="463500"/>
          </a:xfrm>
          <a:prstGeom prst="roundRect">
            <a:avLst>
              <a:gd name="adj" fmla="val 16667"/>
            </a:avLst>
          </a:prstGeom>
          <a:solidFill>
            <a:srgbClr val="F479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Employee Engagement, Empowerment &amp; Connection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>
            <a:off x="9297243" y="-1"/>
            <a:ext cx="15860100" cy="6858000"/>
          </a:xfrm>
          <a:prstGeom prst="parallelogram">
            <a:avLst>
              <a:gd name="adj" fmla="val 1411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 l="20634" t="17324" b="9297"/>
          <a:stretch/>
        </p:blipFill>
        <p:spPr>
          <a:xfrm>
            <a:off x="-1047678" y="0"/>
            <a:ext cx="11129400" cy="6858000"/>
          </a:xfrm>
          <a:prstGeom prst="parallelogram">
            <a:avLst>
              <a:gd name="adj" fmla="val 14752"/>
            </a:avLst>
          </a:prstGeom>
          <a:noFill/>
          <a:ln>
            <a:noFill/>
          </a:ln>
        </p:spPr>
      </p:pic>
      <p:sp>
        <p:nvSpPr>
          <p:cNvPr id="109" name="Google Shape;109;p13"/>
          <p:cNvSpPr/>
          <p:nvPr/>
        </p:nvSpPr>
        <p:spPr>
          <a:xfrm>
            <a:off x="3352800" y="647700"/>
            <a:ext cx="14362200" cy="6210300"/>
          </a:xfrm>
          <a:prstGeom prst="parallelogram">
            <a:avLst>
              <a:gd name="adj" fmla="val 14117"/>
            </a:avLst>
          </a:prstGeom>
          <a:solidFill>
            <a:srgbClr val="FFFFFF">
              <a:alpha val="88610"/>
            </a:srgbClr>
          </a:solidFill>
          <a:ln>
            <a:noFill/>
          </a:ln>
          <a:effectLst>
            <a:outerShdw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4610100" y="888828"/>
            <a:ext cx="1051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ISU ACHIEVEMENTS IN 2025 </a:t>
            </a:r>
            <a:endParaRPr sz="30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4610100" y="1539725"/>
            <a:ext cx="67437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Fall enrollment is 10,402, an increase of 521 students or 5.3% compared to last fall.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Total undergraduate enrollment is 9,152, the highest since Fall 2015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first-time undergraduate enrollment is the highest since Fall 2011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Continuing undergraduate student enrollment is the highest since Fall 2018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Total undergraduate degree-seeking enrollment is the highest since Fall 2017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retention rate for Tenth Day Fall 2025 is 74.1% - a 2% increase and the highest rate we have ever seen at ISU!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Financial Growth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1219200" lvl="1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lphaLcPeriod"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Endowment funds up 12%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1219200" lvl="1" indent="-3937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lphaLcPeriod"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$11M increase in research expenditures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6096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</a:pPr>
            <a:r>
              <a:rPr lang="en-US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ISU expanded partnerships with the Idaho National Laboratory (INL), the Idaho College of Osteopathic Medicine (ICOM), Lewis-Clark State College, College of Eastern Idaho, Boise State University, and College of Southern Idaho to expand academic programs and research. 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lang="en-US" sz="15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Three 90-Credit BAS degrees (Applied Business, Digital Systems, Law Enforcement Management)</a:t>
            </a:r>
            <a:endParaRPr sz="15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body" idx="1"/>
          </p:nvPr>
        </p:nvSpPr>
        <p:spPr>
          <a:xfrm>
            <a:off x="289600" y="1690825"/>
            <a:ext cx="6682800" cy="4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Broadest health portfolio in Idaho (50+ programs, statewide clinics, residencies).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2,000+ students training in Idaho communities each year.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Graduate Medical Education (Residencies): ISU Family Medicine, over 100 doctors in Idaho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Manages 10 MD seats at U of U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Psychiatry with U of U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Partnerships with LC, College of Idaho, BSU, Community Colleges, etc. 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ICOM Partnerships already in place: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○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Shared campus (leased ground in Meridian).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○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ISU holds 2 board seats.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○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Joint degrees (DO-MPH, DO-MHA).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●"/>
            </a:pPr>
            <a:r>
              <a:rPr lang="en-US" sz="1700">
                <a:latin typeface="Roboto Slab"/>
                <a:ea typeface="Roboto Slab"/>
                <a:cs typeface="Roboto Slab"/>
                <a:sym typeface="Roboto Slab"/>
              </a:rPr>
              <a:t>ISU is ready to do MORE!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43434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7" name="Google Shape;117;p14"/>
          <p:cNvSpPr/>
          <p:nvPr/>
        </p:nvSpPr>
        <p:spPr>
          <a:xfrm>
            <a:off x="8686800" y="5886450"/>
            <a:ext cx="3505200" cy="9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3">
            <a:alphaModFix/>
          </a:blip>
          <a:srcRect t="6132" b="1786"/>
          <a:stretch/>
        </p:blipFill>
        <p:spPr>
          <a:xfrm>
            <a:off x="7066200" y="1451725"/>
            <a:ext cx="4661300" cy="517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8279704" y="6450000"/>
            <a:ext cx="3912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ISU Family Medicine Grads Since 1994</a:t>
            </a:r>
            <a:endParaRPr sz="1100" b="0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4"/>
          <p:cNvSpPr/>
          <p:nvPr/>
        </p:nvSpPr>
        <p:spPr>
          <a:xfrm>
            <a:off x="0" y="0"/>
            <a:ext cx="2610000" cy="9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781050" y="670275"/>
            <a:ext cx="11104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ISU’S HEALTH SCIENCES ROLE &amp; PARTNERSHIPS</a:t>
            </a:r>
            <a:endParaRPr sz="3000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/>
          <p:nvPr/>
        </p:nvSpPr>
        <p:spPr>
          <a:xfrm>
            <a:off x="8686800" y="5886450"/>
            <a:ext cx="3505200" cy="9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0" y="0"/>
            <a:ext cx="2610000" cy="9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5" title="1X0A6364.jpg"/>
          <p:cNvPicPr preferRelativeResize="0"/>
          <p:nvPr/>
        </p:nvPicPr>
        <p:blipFill rotWithShape="1">
          <a:blip r:embed="rId3">
            <a:alphaModFix/>
          </a:blip>
          <a:srcRect l="30656" t="9" r="31874" b="7234"/>
          <a:stretch/>
        </p:blipFill>
        <p:spPr>
          <a:xfrm>
            <a:off x="8039099" y="450"/>
            <a:ext cx="4152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535150" y="1143000"/>
            <a:ext cx="10172700" cy="68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479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IDAHO’S NUCLEAR UNIVERSITY</a:t>
            </a:r>
            <a:endParaRPr sz="3000">
              <a:solidFill>
                <a:srgbClr val="F4792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1" name="Google Shape;131;p15"/>
          <p:cNvSpPr txBox="1">
            <a:spLocks noGrp="1"/>
          </p:cNvSpPr>
          <p:nvPr>
            <p:ph type="body" idx="1"/>
          </p:nvPr>
        </p:nvSpPr>
        <p:spPr>
          <a:xfrm>
            <a:off x="535150" y="2106825"/>
            <a:ext cx="60372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Accredited, nationally-recognized education programs span operations to engineering: Associate to PhD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One of 25 U.S. universities with a research-test nuclear reactor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One of only six with a reactor </a:t>
            </a:r>
            <a:r>
              <a:rPr lang="en-US" sz="1700" b="1" u="sng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and</a:t>
            </a: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 subcritical assembly; the </a:t>
            </a:r>
            <a:r>
              <a:rPr lang="en-US" sz="1700" i="1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ONLY </a:t>
            </a: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one using fuel anticipated for next generation advanced reactors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Idaho Accelerator Center: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Nuclear materials research for new reactor design &amp;  national security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Radiobiology for investigating  irradiation effects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Slab"/>
              <a:buChar char="•"/>
            </a:pPr>
            <a:r>
              <a:rPr lang="en-US" sz="1700">
                <a:highlight>
                  <a:srgbClr val="FFFFFF"/>
                </a:highlight>
                <a:latin typeface="Roboto Slab"/>
                <a:ea typeface="Roboto Slab"/>
                <a:cs typeface="Roboto Slab"/>
                <a:sym typeface="Roboto Slab"/>
              </a:rPr>
              <a:t>Medical isotope production for cancer research</a:t>
            </a:r>
            <a:endParaRPr sz="1700">
              <a:highlight>
                <a:srgbClr val="FFFFFF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001D3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/>
          <p:nvPr/>
        </p:nvSpPr>
        <p:spPr>
          <a:xfrm>
            <a:off x="-19050" y="-19050"/>
            <a:ext cx="12306300" cy="69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6" title="Idaho Falls Billboard-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149" y="325379"/>
            <a:ext cx="12306299" cy="6207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aho State">
      <a:dk1>
        <a:srgbClr val="000000"/>
      </a:dk1>
      <a:lt1>
        <a:srgbClr val="FFFFFF"/>
      </a:lt1>
      <a:dk2>
        <a:srgbClr val="828282"/>
      </a:dk2>
      <a:lt2>
        <a:srgbClr val="E6E7E8"/>
      </a:lt2>
      <a:accent1>
        <a:srgbClr val="F37920"/>
      </a:accent1>
      <a:accent2>
        <a:srgbClr val="A7A7A7"/>
      </a:accent2>
      <a:accent3>
        <a:srgbClr val="A7A7A7"/>
      </a:accent3>
      <a:accent4>
        <a:srgbClr val="FFFFFF"/>
      </a:accent4>
      <a:accent5>
        <a:srgbClr val="F69240"/>
      </a:accent5>
      <a:accent6>
        <a:srgbClr val="F37920"/>
      </a:accent6>
      <a:hlink>
        <a:srgbClr val="F37920"/>
      </a:hlink>
      <a:folHlink>
        <a:srgbClr val="828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Office PowerPoint</Application>
  <PresentationFormat>Widescreen</PresentationFormat>
  <Paragraphs>165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Roboto Condensed</vt:lpstr>
      <vt:lpstr>Arial</vt:lpstr>
      <vt:lpstr>Calibri</vt:lpstr>
      <vt:lpstr>Roboto Slab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ISU’S HEALTH SCIENCES ROLE &amp; PARTNERSHIPS</vt:lpstr>
      <vt:lpstr>IDAHO’S NUCLEAR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Micheal Timm</dc:creator>
  <cp:lastModifiedBy>Administrator</cp:lastModifiedBy>
  <cp:revision>1</cp:revision>
  <dcterms:modified xsi:type="dcterms:W3CDTF">2025-10-02T14:01:31Z</dcterms:modified>
</cp:coreProperties>
</file>