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g"/>
  <Override PartName="/ppt/media/image9.jpg" ContentType="image/jpg"/>
  <Override PartName="/ppt/media/image39.jpg" ContentType="image/jpg"/>
  <Override PartName="/ppt/media/image50.jpg" ContentType="image/jpg"/>
  <Override PartName="/ppt/media/image52.jpg" ContentType="image/jpg"/>
  <Override PartName="/ppt/media/image55.jpg" ContentType="image/jpg"/>
  <Override PartName="/ppt/media/image56.jpg" ContentType="image/jpg"/>
  <Override PartName="/ppt/media/image58.jpg" ContentType="image/jpg"/>
  <Override PartName="/ppt/media/image60.jpg" ContentType="image/jpg"/>
  <Override PartName="/ppt/media/image61.jpg" ContentType="image/jpg"/>
  <Override PartName="/ppt/media/image6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9"/>
  </p:notesMasterIdLst>
  <p:sldIdLst>
    <p:sldId id="273" r:id="rId2"/>
    <p:sldId id="274" r:id="rId3"/>
    <p:sldId id="281" r:id="rId4"/>
    <p:sldId id="264" r:id="rId5"/>
    <p:sldId id="300" r:id="rId6"/>
    <p:sldId id="266" r:id="rId7"/>
    <p:sldId id="319" r:id="rId8"/>
    <p:sldId id="318" r:id="rId9"/>
    <p:sldId id="307" r:id="rId10"/>
    <p:sldId id="271" r:id="rId11"/>
    <p:sldId id="263" r:id="rId12"/>
    <p:sldId id="267" r:id="rId13"/>
    <p:sldId id="269" r:id="rId14"/>
    <p:sldId id="320" r:id="rId15"/>
    <p:sldId id="278" r:id="rId16"/>
    <p:sldId id="270" r:id="rId17"/>
    <p:sldId id="26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25891-2AFF-44EB-9915-A69428055356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E5FD0-11DA-423A-956F-0A2D32A9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93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71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5334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542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03365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1773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2441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20031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4257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745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60750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942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1242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1806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558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0547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950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55025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23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Jamonanderson@isu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s://www.kisu.org/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tm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jpe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jp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24" Type="http://schemas.openxmlformats.org/officeDocument/2006/relationships/image" Target="../media/image36.png"/><Relationship Id="rId5" Type="http://schemas.openxmlformats.org/officeDocument/2006/relationships/image" Target="../media/image17.jpg"/><Relationship Id="rId15" Type="http://schemas.openxmlformats.org/officeDocument/2006/relationships/image" Target="../media/image27.jpg"/><Relationship Id="rId23" Type="http://schemas.openxmlformats.org/officeDocument/2006/relationships/image" Target="../media/image35.png"/><Relationship Id="rId10" Type="http://schemas.openxmlformats.org/officeDocument/2006/relationships/image" Target="../media/image22.jpg"/><Relationship Id="rId19" Type="http://schemas.openxmlformats.org/officeDocument/2006/relationships/image" Target="../media/image31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36"/>
            <a:ext cx="12192000" cy="6854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AF2EC5-E297-4FAC-B8B6-608E80D17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3"/>
          <a:stretch/>
        </p:blipFill>
        <p:spPr>
          <a:xfrm>
            <a:off x="488275" y="433916"/>
            <a:ext cx="5740400" cy="1964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01D680-BEBE-46C7-BD80-0B7368351E99}"/>
              </a:ext>
            </a:extLst>
          </p:cNvPr>
          <p:cNvSpPr/>
          <p:nvPr/>
        </p:nvSpPr>
        <p:spPr>
          <a:xfrm>
            <a:off x="488275" y="2398056"/>
            <a:ext cx="865572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 Rounded MT Bold" panose="020F0704030504030204" pitchFamily="34" charset="0"/>
              </a:rPr>
              <a:t>91.1 Pocatello • 91.3 Idaho falls • 88.1 Rexburg • kisu.org</a:t>
            </a: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US" sz="1400" dirty="0" err="1">
                <a:latin typeface="Arial Rounded MT Bold" panose="020F0704030504030204" pitchFamily="34" charset="0"/>
              </a:rPr>
              <a:t>Jamon</a:t>
            </a:r>
            <a:r>
              <a:rPr lang="en-US" sz="1400" dirty="0">
                <a:latin typeface="Arial Rounded MT Bold" panose="020F0704030504030204" pitchFamily="34" charset="0"/>
              </a:rPr>
              <a:t> Anderson • KISU-FM General Manager</a:t>
            </a:r>
          </a:p>
          <a:p>
            <a:r>
              <a:rPr lang="en-US" sz="1400" dirty="0">
                <a:latin typeface="Arial Rounded MT Bold" panose="020F07040305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Jamonanderson@isu.edu</a:t>
            </a:r>
            <a:r>
              <a:rPr lang="en-US" sz="1400" dirty="0">
                <a:latin typeface="Arial Rounded MT Bold" panose="020F0704030504030204" pitchFamily="34" charset="0"/>
              </a:rPr>
              <a:t> • (208) 282-2688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9D1BD7-DD05-44D7-8D2F-76BBC032E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30AD5B-13C2-4CFF-97EF-32BD6DF55B54}"/>
              </a:ext>
            </a:extLst>
          </p:cNvPr>
          <p:cNvSpPr/>
          <p:nvPr/>
        </p:nvSpPr>
        <p:spPr>
          <a:xfrm>
            <a:off x="0" y="56138"/>
            <a:ext cx="4105071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 new national survey reveals voters more widely trust public media compared with media in general when it comes to reporting the news “fully, accurately and fairly” </a:t>
            </a:r>
          </a:p>
          <a:p>
            <a:r>
              <a:rPr lang="en-US" dirty="0">
                <a:solidFill>
                  <a:schemeClr val="tx2"/>
                </a:solidFill>
              </a:rPr>
              <a:t>– only 35% of voters trust media in general, but 53% of voters trust public media networks and local stations.</a:t>
            </a:r>
            <a:br>
              <a:rPr lang="en-US" sz="1100" dirty="0">
                <a:solidFill>
                  <a:schemeClr val="tx2"/>
                </a:solidFill>
              </a:rPr>
            </a:br>
            <a:br>
              <a:rPr lang="en-US" sz="1100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survey also finds that 53% of U.S. voters oppose eliminating all federal funding for public media, compared with 44 percent in support.</a:t>
            </a:r>
            <a:br>
              <a:rPr lang="en-US" sz="1100" dirty="0">
                <a:solidFill>
                  <a:schemeClr val="tx2"/>
                </a:solidFill>
              </a:rPr>
            </a:br>
            <a:br>
              <a:rPr lang="en-US" sz="1100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According to the poll, conducted online by Peak Insights, voters highly value:</a:t>
            </a:r>
          </a:p>
          <a:p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r>
              <a:rPr lang="en-US" dirty="0">
                <a:solidFill>
                  <a:schemeClr val="tx2"/>
                </a:solidFill>
              </a:rPr>
              <a:t>  </a:t>
            </a:r>
            <a:r>
              <a:rPr lang="en-US" dirty="0">
                <a:latin typeface="Arial Rounded MT Bold" panose="020F0704030504030204" pitchFamily="34" charset="0"/>
              </a:rPr>
              <a:t>• </a:t>
            </a:r>
            <a:r>
              <a:rPr lang="en-US" dirty="0">
                <a:solidFill>
                  <a:schemeClr val="tx2"/>
                </a:solidFill>
              </a:rPr>
              <a:t>emergency alerts (82%) 	</a:t>
            </a:r>
          </a:p>
          <a:p>
            <a:r>
              <a:rPr lang="en-US" dirty="0">
                <a:solidFill>
                  <a:schemeClr val="tx2"/>
                </a:solidFill>
                <a:latin typeface="Arial Rounded MT Bold" panose="020F0704030504030204" pitchFamily="34" charset="0"/>
              </a:rPr>
              <a:t>  </a:t>
            </a:r>
            <a:r>
              <a:rPr lang="en-US" dirty="0">
                <a:latin typeface="Arial Rounded MT Bold" panose="020F0704030504030204" pitchFamily="34" charset="0"/>
              </a:rPr>
              <a:t>• </a:t>
            </a:r>
            <a:r>
              <a:rPr lang="en-US" dirty="0">
                <a:solidFill>
                  <a:schemeClr val="tx2"/>
                </a:solidFill>
              </a:rPr>
              <a:t>children’s programming (66%)</a:t>
            </a:r>
          </a:p>
          <a:p>
            <a:r>
              <a:rPr lang="en-US" dirty="0">
                <a:solidFill>
                  <a:schemeClr val="tx2"/>
                </a:solidFill>
              </a:rPr>
              <a:t>  </a:t>
            </a:r>
            <a:r>
              <a:rPr lang="en-US" dirty="0">
                <a:latin typeface="Arial Rounded MT Bold" panose="020F0704030504030204" pitchFamily="34" charset="0"/>
              </a:rPr>
              <a:t>• </a:t>
            </a:r>
            <a:r>
              <a:rPr lang="en-US" dirty="0">
                <a:solidFill>
                  <a:schemeClr val="tx2"/>
                </a:solidFill>
              </a:rPr>
              <a:t>local programming (66%)</a:t>
            </a:r>
          </a:p>
          <a:p>
            <a:r>
              <a:rPr lang="en-US" dirty="0">
                <a:solidFill>
                  <a:schemeClr val="tx2"/>
                </a:solidFill>
              </a:rPr>
              <a:t>  </a:t>
            </a:r>
            <a:r>
              <a:rPr lang="en-US" dirty="0">
                <a:latin typeface="Arial Rounded MT Bold" panose="020F0704030504030204" pitchFamily="34" charset="0"/>
              </a:rPr>
              <a:t>• </a:t>
            </a:r>
            <a:r>
              <a:rPr lang="en-US" dirty="0">
                <a:solidFill>
                  <a:schemeClr val="tx2"/>
                </a:solidFill>
              </a:rPr>
              <a:t>national news reporting (60%)</a:t>
            </a:r>
            <a:endParaRPr lang="en-US" sz="11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9E91690-9C54-4F9B-9A62-D2146FB1F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480476"/>
              </p:ext>
            </p:extLst>
          </p:nvPr>
        </p:nvGraphicFramePr>
        <p:xfrm>
          <a:off x="1066797" y="992221"/>
          <a:ext cx="10058401" cy="4270628"/>
        </p:xfrm>
        <a:graphic>
          <a:graphicData uri="http://schemas.openxmlformats.org/drawingml/2006/table">
            <a:tbl>
              <a:tblPr/>
              <a:tblGrid>
                <a:gridCol w="1768570">
                  <a:extLst>
                    <a:ext uri="{9D8B030D-6E8A-4147-A177-3AD203B41FA5}">
                      <a16:colId xmlns:a16="http://schemas.microsoft.com/office/drawing/2014/main" val="685846819"/>
                    </a:ext>
                  </a:extLst>
                </a:gridCol>
                <a:gridCol w="2116166">
                  <a:extLst>
                    <a:ext uri="{9D8B030D-6E8A-4147-A177-3AD203B41FA5}">
                      <a16:colId xmlns:a16="http://schemas.microsoft.com/office/drawing/2014/main" val="2246369596"/>
                    </a:ext>
                  </a:extLst>
                </a:gridCol>
                <a:gridCol w="6173665">
                  <a:extLst>
                    <a:ext uri="{9D8B030D-6E8A-4147-A177-3AD203B41FA5}">
                      <a16:colId xmlns:a16="http://schemas.microsoft.com/office/drawing/2014/main" val="3428998515"/>
                    </a:ext>
                  </a:extLst>
                </a:gridCol>
              </a:tblGrid>
              <a:tr h="544749"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Entity</a:t>
                      </a:r>
                      <a:endParaRPr lang="en-US" sz="1400" dirty="0">
                        <a:effectLst/>
                      </a:endParaRPr>
                    </a:p>
                  </a:txBody>
                  <a:tcPr marL="76200" marR="76200" marT="76200" marB="76200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CPB Funding Share</a:t>
                      </a:r>
                      <a:endParaRPr lang="en-US" sz="1400" dirty="0">
                        <a:effectLst/>
                      </a:endParaRPr>
                    </a:p>
                  </a:txBody>
                  <a:tcPr marL="76200" marR="76200" marT="76200" marB="76200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Impact of Funding Cuts</a:t>
                      </a:r>
                      <a:endParaRPr lang="en-US" sz="1400" dirty="0">
                        <a:effectLst/>
                      </a:endParaRPr>
                    </a:p>
                  </a:txBody>
                  <a:tcPr marL="76200" marR="76200" marT="76200" marB="76200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684093"/>
                  </a:ext>
                </a:extLst>
              </a:tr>
              <a:tr h="990115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KISU-FM</a:t>
                      </a:r>
                      <a:endParaRPr lang="en-US" sz="1400" b="1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25% of annual funding</a:t>
                      </a:r>
                      <a:endParaRPr lang="en-US" sz="1400" b="1" dirty="0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Disruption of services, programming, and community partnerships</a:t>
                      </a:r>
                      <a:endParaRPr lang="en-US" sz="1400" b="1" dirty="0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120740"/>
                  </a:ext>
                </a:extLst>
              </a:tr>
              <a:tr h="990115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Boise State Public Radio</a:t>
                      </a:r>
                      <a:endParaRPr lang="en-US" sz="1400" b="1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20% of annual funding</a:t>
                      </a:r>
                      <a:endParaRPr lang="en-US" sz="1400" b="1" dirty="0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Threatens operations and support of the Mountain West News Bureau</a:t>
                      </a:r>
                      <a:endParaRPr lang="en-US" sz="1400" b="1" dirty="0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597881"/>
                  </a:ext>
                </a:extLst>
              </a:tr>
              <a:tr h="755534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KIYE-FM, Lapwai</a:t>
                      </a:r>
                      <a:endParaRPr lang="en-US" sz="1400" b="1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51% of annual funding</a:t>
                      </a:r>
                      <a:endParaRPr lang="en-US" sz="1400" b="1" dirty="0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Risk to "Voice of the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Nimiipuu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" and tribal public radio initiatives</a:t>
                      </a:r>
                      <a:endParaRPr lang="en-US" sz="1400" b="1" dirty="0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639864"/>
                  </a:ext>
                </a:extLst>
              </a:tr>
              <a:tr h="990115"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Idaho Public Television</a:t>
                      </a:r>
                      <a:endParaRPr lang="en-US" sz="1400" b="1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20% of annual funding</a:t>
                      </a:r>
                      <a:endParaRPr lang="en-US" sz="1400" b="1" dirty="0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Endangers network maintenance, public safety, statehouse coverage, and local shows</a:t>
                      </a:r>
                      <a:endParaRPr lang="en-US" sz="1400" b="1" dirty="0">
                        <a:effectLst/>
                      </a:endParaRPr>
                    </a:p>
                  </a:txBody>
                  <a:tcPr marL="76200" marR="76200" marT="76200" marB="76200" anchor="ctr">
                    <a:lnL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64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7417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5CEF511-3713-4E27-9F5F-CCB70B053153}"/>
              </a:ext>
            </a:extLst>
          </p:cNvPr>
          <p:cNvSpPr txBox="1"/>
          <p:nvPr/>
        </p:nvSpPr>
        <p:spPr>
          <a:xfrm>
            <a:off x="1369927" y="622889"/>
            <a:ext cx="68591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Idaho Public Broadcasting Organizations and CPB Funding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806B4-F876-4AFA-9DB1-C99FBAA4A8AA}"/>
              </a:ext>
            </a:extLst>
          </p:cNvPr>
          <p:cNvSpPr txBox="1">
            <a:spLocks/>
          </p:cNvSpPr>
          <p:nvPr/>
        </p:nvSpPr>
        <p:spPr>
          <a:xfrm>
            <a:off x="6096000" y="3291193"/>
            <a:ext cx="5873262" cy="3955913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100" b="1" dirty="0"/>
              <a:t> How much CPB funding does KISU receive?</a:t>
            </a:r>
            <a:endParaRPr lang="en-US" b="1" dirty="0"/>
          </a:p>
          <a:p>
            <a:r>
              <a:rPr lang="en-US" dirty="0"/>
              <a:t>In fiscal year 2025, more than </a:t>
            </a:r>
            <a:r>
              <a:rPr lang="en-US" b="1" dirty="0"/>
              <a:t>one-quarter of KISU’s budget came from the CPB grant funding. </a:t>
            </a:r>
            <a:endParaRPr lang="en-US" dirty="0"/>
          </a:p>
          <a:p>
            <a:r>
              <a:rPr lang="en-US" dirty="0"/>
              <a:t>In addition to community service grants, CPB funds satellite connections, independent programming production, music rights and more. </a:t>
            </a:r>
          </a:p>
          <a:p>
            <a:r>
              <a:rPr lang="en-US" dirty="0"/>
              <a:t>The loss of CPB funding and services may have an </a:t>
            </a:r>
            <a:r>
              <a:rPr lang="en-US" b="1" dirty="0"/>
              <a:t>annual impact of close to $150,000.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C0A06-03D5-4921-8F7D-B65128160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1779743"/>
            <a:ext cx="5850467" cy="4340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C66A96-6F04-41F5-BE78-DEE0CE4C4FC6}"/>
              </a:ext>
            </a:extLst>
          </p:cNvPr>
          <p:cNvSpPr/>
          <p:nvPr/>
        </p:nvSpPr>
        <p:spPr>
          <a:xfrm>
            <a:off x="6218767" y="2464659"/>
            <a:ext cx="39660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Bahnschrift Condensed" panose="020B0502040204020203" pitchFamily="34" charset="0"/>
              </a:rPr>
              <a:t>KISU-FM funding sources:</a:t>
            </a:r>
            <a:endParaRPr lang="en-US" sz="3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1919C0-9F63-42C6-BEC9-0C962AC51494}"/>
              </a:ext>
            </a:extLst>
          </p:cNvPr>
          <p:cNvSpPr/>
          <p:nvPr/>
        </p:nvSpPr>
        <p:spPr>
          <a:xfrm>
            <a:off x="100518" y="1135826"/>
            <a:ext cx="832363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The loss of CPB funding will impact KISU:</a:t>
            </a:r>
          </a:p>
          <a:p>
            <a:br>
              <a:rPr lang="en-US" dirty="0"/>
            </a:br>
            <a:r>
              <a:rPr lang="en-US" dirty="0"/>
              <a:t>	</a:t>
            </a:r>
            <a:r>
              <a:rPr lang="en-US" b="1" dirty="0"/>
              <a:t>National Programming</a:t>
            </a:r>
          </a:p>
          <a:p>
            <a:endParaRPr lang="en-US" b="1" dirty="0"/>
          </a:p>
          <a:p>
            <a:r>
              <a:rPr lang="en-US" b="1" dirty="0"/>
              <a:t>	Local Programming</a:t>
            </a:r>
          </a:p>
          <a:p>
            <a:br>
              <a:rPr lang="en-US" dirty="0"/>
            </a:br>
            <a:r>
              <a:rPr lang="en-US" dirty="0"/>
              <a:t>	</a:t>
            </a:r>
            <a:r>
              <a:rPr lang="en-US" b="1" dirty="0"/>
              <a:t>Digital Content/Website</a:t>
            </a:r>
            <a:r>
              <a:rPr lang="en-US" dirty="0"/>
              <a:t> </a:t>
            </a:r>
          </a:p>
          <a:p>
            <a:br>
              <a:rPr lang="en-US" dirty="0"/>
            </a:br>
            <a:r>
              <a:rPr lang="en-US" dirty="0"/>
              <a:t>	</a:t>
            </a:r>
            <a:r>
              <a:rPr lang="en-US" b="1" dirty="0"/>
              <a:t>Satellite Delivery System </a:t>
            </a:r>
          </a:p>
          <a:p>
            <a:endParaRPr lang="en-US" b="1" dirty="0"/>
          </a:p>
          <a:p>
            <a:r>
              <a:rPr lang="en-US" b="1" dirty="0"/>
              <a:t>	Music Programming </a:t>
            </a:r>
          </a:p>
          <a:p>
            <a:endParaRPr lang="en-US" b="1" dirty="0"/>
          </a:p>
          <a:p>
            <a:r>
              <a:rPr lang="en-US" b="1" dirty="0"/>
              <a:t>	Local News</a:t>
            </a:r>
          </a:p>
          <a:p>
            <a:endParaRPr lang="en-US" b="1" dirty="0"/>
          </a:p>
          <a:p>
            <a:r>
              <a:rPr lang="en-US" b="1" dirty="0"/>
              <a:t>	Community Partnerships</a:t>
            </a:r>
          </a:p>
          <a:p>
            <a:endParaRPr lang="en-US" b="1" dirty="0"/>
          </a:p>
          <a:p>
            <a:r>
              <a:rPr lang="en-US" b="1" dirty="0"/>
              <a:t>	Services for Nonprofits &amp; Educational Organizations</a:t>
            </a:r>
          </a:p>
          <a:p>
            <a:endParaRPr lang="en-US" b="1" dirty="0"/>
          </a:p>
          <a:p>
            <a:r>
              <a:rPr lang="en-US" b="1" dirty="0"/>
              <a:t>	Public Safety, Emergency Alerts &amp; Disaster Reporting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2232EB3-F390-48FF-AC18-4457149D4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337552"/>
            <a:ext cx="8256059" cy="510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48AC2A-1323-48FA-8B02-68C96C5FE4C2}"/>
              </a:ext>
            </a:extLst>
          </p:cNvPr>
          <p:cNvSpPr txBox="1"/>
          <p:nvPr/>
        </p:nvSpPr>
        <p:spPr>
          <a:xfrm>
            <a:off x="194733" y="152400"/>
            <a:ext cx="1049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Budget Timeline: </a:t>
            </a:r>
            <a:endParaRPr lang="en-US" dirty="0"/>
          </a:p>
          <a:p>
            <a:br>
              <a:rPr lang="en-US" dirty="0"/>
            </a:br>
            <a:r>
              <a:rPr lang="en-US" dirty="0"/>
              <a:t>October 1, 2025 NPR Fiscal Year begins, FY26 fees are determined</a:t>
            </a:r>
          </a:p>
          <a:p>
            <a:br>
              <a:rPr lang="en-US" dirty="0"/>
            </a:br>
            <a:r>
              <a:rPr lang="en-US" dirty="0"/>
              <a:t>January 1, 2026 Year-end fundraising campaign will conclude, ISU budgeting begins</a:t>
            </a:r>
          </a:p>
          <a:p>
            <a:br>
              <a:rPr lang="en-US" dirty="0"/>
            </a:br>
            <a:r>
              <a:rPr lang="en-US" dirty="0"/>
              <a:t>March 1, 2025 KISU presents FY27 budget, requests funding from ASISU</a:t>
            </a:r>
          </a:p>
          <a:p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2786BD8-EA62-4D5F-B10E-C2468EB6A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268665"/>
              </p:ext>
            </p:extLst>
          </p:nvPr>
        </p:nvGraphicFramePr>
        <p:xfrm>
          <a:off x="194733" y="3952616"/>
          <a:ext cx="3148542" cy="1874520"/>
        </p:xfrm>
        <a:graphic>
          <a:graphicData uri="http://schemas.openxmlformats.org/drawingml/2006/table">
            <a:tbl>
              <a:tblPr/>
              <a:tblGrid>
                <a:gridCol w="1574271">
                  <a:extLst>
                    <a:ext uri="{9D8B030D-6E8A-4147-A177-3AD203B41FA5}">
                      <a16:colId xmlns:a16="http://schemas.microsoft.com/office/drawing/2014/main" val="2546933445"/>
                    </a:ext>
                  </a:extLst>
                </a:gridCol>
                <a:gridCol w="1574271">
                  <a:extLst>
                    <a:ext uri="{9D8B030D-6E8A-4147-A177-3AD203B41FA5}">
                      <a16:colId xmlns:a16="http://schemas.microsoft.com/office/drawing/2014/main" val="379527797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Source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7548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ASISU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+30000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7348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ISU 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+25000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42597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Donations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+30000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486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Underwriting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+25000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9717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>
                          <a:effectLst/>
                        </a:rPr>
                        <a:t>Budget cuts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-20000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338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169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22066BCE-E8B9-4044-A3CF-9C1FB5C5D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90" y="3064353"/>
            <a:ext cx="984738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30CB2C-7EE8-4508-A620-958DB41C019F}"/>
              </a:ext>
            </a:extLst>
          </p:cNvPr>
          <p:cNvSpPr/>
          <p:nvPr/>
        </p:nvSpPr>
        <p:spPr>
          <a:xfrm>
            <a:off x="149157" y="197346"/>
            <a:ext cx="6096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b="1" u="sng" dirty="0">
                <a:latin typeface="Arial" panose="020B0604020202020204" pitchFamily="34" charset="0"/>
              </a:rPr>
              <a:t>Tough internal questions: </a:t>
            </a:r>
            <a:endParaRPr lang="en-US" u="sng" dirty="0"/>
          </a:p>
          <a:p>
            <a:br>
              <a:rPr lang="en-US" dirty="0"/>
            </a:br>
            <a:r>
              <a:rPr lang="en-US" b="1" dirty="0"/>
              <a:t>What can KISU realistically cut? </a:t>
            </a:r>
          </a:p>
          <a:p>
            <a:r>
              <a:rPr lang="en-US" b="1" dirty="0"/>
              <a:t>Will cuts impact other revenue sources? </a:t>
            </a:r>
          </a:p>
          <a:p>
            <a:r>
              <a:rPr lang="en-US" b="1" dirty="0"/>
              <a:t>Will listeners support KISU after cuts to local news and programming?</a:t>
            </a:r>
          </a:p>
          <a:p>
            <a:br>
              <a:rPr lang="en-US" b="1" dirty="0"/>
            </a:br>
            <a:r>
              <a:rPr lang="en-US" b="1" dirty="0"/>
              <a:t>Will KISU’s request to ASISU for additional funding be successful? </a:t>
            </a:r>
          </a:p>
          <a:p>
            <a:br>
              <a:rPr lang="en-US" b="1" dirty="0"/>
            </a:br>
            <a:r>
              <a:rPr lang="en-US" b="1" dirty="0"/>
              <a:t>What level of sustained general funding can our license-holder provide? </a:t>
            </a:r>
          </a:p>
          <a:p>
            <a:r>
              <a:rPr lang="en-US" b="1" dirty="0"/>
              <a:t>Will other pressures from the State of Idaho impact a request for general funding?</a:t>
            </a:r>
          </a:p>
          <a:p>
            <a:br>
              <a:rPr lang="en-US" b="1" dirty="0"/>
            </a:br>
            <a:r>
              <a:rPr lang="en-US" b="1" dirty="0"/>
              <a:t>Should we pay for an independent audit if it’s not required by CPB? </a:t>
            </a:r>
          </a:p>
          <a:p>
            <a:br>
              <a:rPr lang="en-US" b="1" dirty="0"/>
            </a:br>
            <a:r>
              <a:rPr lang="en-US" b="1" dirty="0"/>
              <a:t>As KISU seeks a sustainable future, how do we navigate long-term agreements? Should we postpone planned purchases and needed improvements?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5EF99-F326-42CB-ABE6-B0AC20FB34FB}"/>
              </a:ext>
            </a:extLst>
          </p:cNvPr>
          <p:cNvSpPr txBox="1"/>
          <p:nvPr/>
        </p:nvSpPr>
        <p:spPr>
          <a:xfrm>
            <a:off x="6896911" y="369651"/>
            <a:ext cx="51459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Frequently asked by supporters and media:</a:t>
            </a:r>
          </a:p>
          <a:p>
            <a:br>
              <a:rPr lang="en-US" dirty="0"/>
            </a:br>
            <a:r>
              <a:rPr lang="en-US" b="1" dirty="0">
                <a:latin typeface="Arial" panose="020B0604020202020204" pitchFamily="34" charset="0"/>
              </a:rPr>
              <a:t>How much funding does KISU need to raise to offset the cuts to CPB?</a:t>
            </a:r>
            <a:endParaRPr lang="en-US" b="1" dirty="0"/>
          </a:p>
          <a:p>
            <a:br>
              <a:rPr lang="en-US" b="1" dirty="0"/>
            </a:br>
            <a:r>
              <a:rPr lang="en-US" b="1" dirty="0">
                <a:latin typeface="Arial" panose="020B0604020202020204" pitchFamily="34" charset="0"/>
              </a:rPr>
              <a:t>Do you expect CPB funding to return? </a:t>
            </a:r>
            <a:endParaRPr lang="en-US" b="1" dirty="0"/>
          </a:p>
          <a:p>
            <a:br>
              <a:rPr lang="en-US" b="1" dirty="0"/>
            </a:br>
            <a:r>
              <a:rPr lang="en-US" b="1" dirty="0">
                <a:latin typeface="Arial" panose="020B0604020202020204" pitchFamily="34" charset="0"/>
              </a:rPr>
              <a:t>Has ISU been supportive?</a:t>
            </a:r>
            <a:endParaRPr lang="en-US" b="1" dirty="0"/>
          </a:p>
          <a:p>
            <a:br>
              <a:rPr lang="en-US" b="1" dirty="0"/>
            </a:br>
            <a:r>
              <a:rPr lang="en-US" b="1" dirty="0">
                <a:latin typeface="Arial" panose="020B0604020202020204" pitchFamily="34" charset="0"/>
              </a:rPr>
              <a:t>Will another public radio station move into the area if KISU goes off the air?</a:t>
            </a:r>
            <a:endParaRPr lang="en-US" b="1" dirty="0"/>
          </a:p>
          <a:p>
            <a:br>
              <a:rPr lang="en-US" b="1" dirty="0"/>
            </a:br>
            <a:r>
              <a:rPr lang="en-US" b="1" dirty="0">
                <a:latin typeface="Arial" panose="020B0604020202020204" pitchFamily="34" charset="0"/>
              </a:rPr>
              <a:t>Will KISU cut ISU Athletics?</a:t>
            </a:r>
            <a:endParaRPr lang="en-US" b="1" dirty="0"/>
          </a:p>
          <a:p>
            <a:br>
              <a:rPr lang="en-US" b="1" dirty="0"/>
            </a:br>
            <a:r>
              <a:rPr lang="en-US" b="1" dirty="0">
                <a:latin typeface="Arial" panose="020B0604020202020204" pitchFamily="34" charset="0"/>
              </a:rPr>
              <a:t>Has KISU received more support since Rescission Act in July?</a:t>
            </a:r>
            <a:endParaRPr lang="en-US" b="1" dirty="0"/>
          </a:p>
          <a:p>
            <a:br>
              <a:rPr lang="en-US" b="1" dirty="0"/>
            </a:br>
            <a:r>
              <a:rPr lang="en-US" b="1" dirty="0">
                <a:latin typeface="Arial" panose="020B0604020202020204" pitchFamily="34" charset="0"/>
              </a:rPr>
              <a:t>Could you go off the air at the end of FY26 	(June 30, 2026)?</a:t>
            </a:r>
            <a:endParaRPr lang="en-US" b="1" dirty="0"/>
          </a:p>
          <a:p>
            <a:br>
              <a:rPr lang="en-US" b="1" dirty="0"/>
            </a:br>
            <a:r>
              <a:rPr lang="en-US" b="1" dirty="0">
                <a:latin typeface="Arial" panose="020B0604020202020204" pitchFamily="34" charset="0"/>
              </a:rPr>
              <a:t>What can I do to help?</a:t>
            </a:r>
            <a:endParaRPr lang="en-US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10491-826E-4788-86F7-172CFADE6988}"/>
              </a:ext>
            </a:extLst>
          </p:cNvPr>
          <p:cNvSpPr txBox="1"/>
          <p:nvPr/>
        </p:nvSpPr>
        <p:spPr>
          <a:xfrm>
            <a:off x="1343938" y="839619"/>
            <a:ext cx="822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HOW TO PROVIDE SUPPORT: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14AFE5-7B70-40A0-B2BB-95228364C061}"/>
              </a:ext>
            </a:extLst>
          </p:cNvPr>
          <p:cNvSpPr/>
          <p:nvPr/>
        </p:nvSpPr>
        <p:spPr>
          <a:xfrm>
            <a:off x="489625" y="1462754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Support KISU-FM with a financial contribution at KISU.org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Include KISU in your charitable giving plans for 2026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Encourage businesses and organizations to support KISU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Thank businesses that financially-support and partner with public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Advocate and share with others the value KISU brings to our community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 patient with public media outlets as we adjust to new challenges, especially as they relate to programming and staff.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" y="0"/>
            <a:ext cx="1219174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7519C6-DE0A-439E-8E7E-11264AF3BF5E}"/>
              </a:ext>
            </a:extLst>
          </p:cNvPr>
          <p:cNvSpPr/>
          <p:nvPr/>
        </p:nvSpPr>
        <p:spPr>
          <a:xfrm>
            <a:off x="5421549" y="446356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Jamon</a:t>
            </a:r>
            <a:r>
              <a:rPr lang="en-US" b="1" dirty="0">
                <a:solidFill>
                  <a:schemeClr val="bg1"/>
                </a:solidFill>
              </a:rPr>
              <a:t> Anderson</a:t>
            </a:r>
          </a:p>
          <a:p>
            <a:r>
              <a:rPr lang="en-US" b="1" dirty="0">
                <a:solidFill>
                  <a:schemeClr val="bg1"/>
                </a:solidFill>
              </a:rPr>
              <a:t>KISU-FM General Manager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KISU-FM, Idaho State University</a:t>
            </a:r>
          </a:p>
          <a:p>
            <a:r>
              <a:rPr lang="en-US" b="1" dirty="0">
                <a:solidFill>
                  <a:schemeClr val="bg1"/>
                </a:solidFill>
              </a:rPr>
              <a:t>Campus Box 8014, 83209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(208) 282-2688</a:t>
            </a:r>
          </a:p>
          <a:p>
            <a:r>
              <a:rPr lang="en-US" b="1" dirty="0">
                <a:solidFill>
                  <a:schemeClr val="bg1"/>
                </a:solidFill>
              </a:rPr>
              <a:t>jamonanderson@isu.edu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" y="0"/>
            <a:ext cx="12191992" cy="6858000"/>
          </a:xfrm>
          <a:prstGeom prst="rect">
            <a:avLst/>
          </a:prstGeom>
        </p:spPr>
      </p:pic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7350F26A-2816-49B6-BD55-8271AFBEB1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71" t="3704" r="6628"/>
          <a:stretch/>
        </p:blipFill>
        <p:spPr>
          <a:xfrm>
            <a:off x="790257" y="2853559"/>
            <a:ext cx="3992509" cy="2911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Spotify – Web Player - Google Chrome">
            <a:extLst>
              <a:ext uri="{FF2B5EF4-FFF2-40B4-BE49-F238E27FC236}">
                <a16:creationId xmlns:a16="http://schemas.microsoft.com/office/drawing/2014/main" id="{0864EBA1-D674-4305-BDA4-B53D3A340F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" t="17137" r="33398" b="8644"/>
          <a:stretch/>
        </p:blipFill>
        <p:spPr>
          <a:xfrm>
            <a:off x="2446126" y="3504656"/>
            <a:ext cx="3792104" cy="2351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5656EFD3-53A4-4449-BACB-87EE6F421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630" y="2703809"/>
            <a:ext cx="1784715" cy="198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0A443-2B08-4D46-A009-76DC4AF076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33"/>
          <a:stretch/>
        </p:blipFill>
        <p:spPr>
          <a:xfrm flipH="1">
            <a:off x="8664166" y="2853559"/>
            <a:ext cx="1912308" cy="3097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1BB402-9638-44D7-95E1-F2351ACC7751}"/>
              </a:ext>
            </a:extLst>
          </p:cNvPr>
          <p:cNvSpPr txBox="1">
            <a:spLocks/>
          </p:cNvSpPr>
          <p:nvPr/>
        </p:nvSpPr>
        <p:spPr>
          <a:xfrm>
            <a:off x="830601" y="5856050"/>
            <a:ext cx="4301236" cy="8196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31BD0C-5658-41D6-8EEF-AAE8681B3B9F}"/>
              </a:ext>
            </a:extLst>
          </p:cNvPr>
          <p:cNvSpPr txBox="1"/>
          <p:nvPr/>
        </p:nvSpPr>
        <p:spPr>
          <a:xfrm>
            <a:off x="8803532" y="6196519"/>
            <a:ext cx="164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9F942EC-490E-4DB2-8CCF-08FDC52FE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" y="4948995"/>
            <a:ext cx="2598941" cy="985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54" y="-26171"/>
            <a:ext cx="1845349" cy="1845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" y="0"/>
            <a:ext cx="1895636" cy="1895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08" y="1345705"/>
            <a:ext cx="1137011" cy="11410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11" y="0"/>
            <a:ext cx="1845350" cy="14235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61" y="2019319"/>
            <a:ext cx="1453639" cy="1303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764BB-C4E9-47D4-9CCF-DC665C785C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09" y="5098919"/>
            <a:ext cx="2248661" cy="1774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FC784-D7D6-4180-963A-54ED277F8E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32" y="2426043"/>
            <a:ext cx="1577269" cy="15772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D73A72-7D0C-44A5-AAFF-4FADB2AAB2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" y="5766876"/>
            <a:ext cx="2545772" cy="11689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9939CF-F2EE-43D9-9591-B662ADEAB2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56" y="5087814"/>
            <a:ext cx="1817816" cy="18178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021CC5-8640-4B11-9DDD-D44150C960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" y="1860865"/>
            <a:ext cx="1978519" cy="19896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48719C-1F77-4781-B95F-6E3837F71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06" y="91520"/>
            <a:ext cx="1652904" cy="11688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CE0748-951B-44D0-AED6-28EA452B66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94" y="1845349"/>
            <a:ext cx="1893239" cy="12297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A70C80-3195-4A0B-A81A-2D2E81D168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06" y="4546773"/>
            <a:ext cx="2138671" cy="2386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DAB295-CD5B-4CEB-A99B-5E6477900A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359" y="95589"/>
            <a:ext cx="1631659" cy="1631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1EC028-C8D1-4EB7-919B-4026487873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70" y="3589330"/>
            <a:ext cx="1498483" cy="1498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48832-B0D8-4201-9896-63D7ABD134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70921" y="5131232"/>
            <a:ext cx="1774398" cy="1774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D64325-1C1A-4638-A1C2-71379E73A2B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84726" y="1345705"/>
            <a:ext cx="1577269" cy="1577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1CCA6D-5317-473B-B7E6-86FF2B72EA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68361" y="3036008"/>
            <a:ext cx="2051807" cy="20518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1C9D7B-DA33-469C-B0C9-EFB1777C8B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50029" y="-9146"/>
            <a:ext cx="2034781" cy="2034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806430-5F8A-45E0-B62C-B5B1140EA8E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60935" y="3477864"/>
            <a:ext cx="1631659" cy="16316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69A10C-A8E1-4959-BEBF-2F5445BF02A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16828" y="5087815"/>
            <a:ext cx="1803340" cy="18033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94BBA40-5127-4D8D-87BF-99413D6F37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90" y="3247251"/>
            <a:ext cx="1715114" cy="171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1C1A82-7E8A-4A8D-A515-633E473C3EC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50" y="3726538"/>
            <a:ext cx="1466417" cy="1466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031752-E7FE-4C60-89EB-19A4CAD4956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9"/>
          <a:stretch/>
        </p:blipFill>
        <p:spPr>
          <a:xfrm>
            <a:off x="2181240" y="1937618"/>
            <a:ext cx="5054259" cy="4753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3D1FD8F-AB17-41F5-BD9E-C3C6B1CEB66B}"/>
              </a:ext>
            </a:extLst>
          </p:cNvPr>
          <p:cNvSpPr txBox="1"/>
          <p:nvPr/>
        </p:nvSpPr>
        <p:spPr>
          <a:xfrm>
            <a:off x="1468487" y="1338653"/>
            <a:ext cx="6555782" cy="71508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KISU </a:t>
            </a:r>
            <a:r>
              <a:rPr lang="en" sz="3600" dirty="0">
                <a:latin typeface="Arial"/>
                <a:ea typeface="Arial"/>
                <a:cs typeface="Arial"/>
                <a:sym typeface="Arial"/>
              </a:rPr>
              <a:t>INVOLVEMENT</a:t>
            </a:r>
            <a:endParaRPr lang="en-US" sz="3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BB06B4-7ACF-480E-A1AC-01DC66761397}"/>
              </a:ext>
            </a:extLst>
          </p:cNvPr>
          <p:cNvSpPr txBox="1"/>
          <p:nvPr/>
        </p:nvSpPr>
        <p:spPr>
          <a:xfrm>
            <a:off x="6369657" y="391204"/>
            <a:ext cx="5054260" cy="6168317"/>
          </a:xfrm>
          <a:prstGeom prst="round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marL="529162" indent="-342900">
              <a:lnSpc>
                <a:spcPct val="115000"/>
              </a:lnSpc>
              <a:spcBef>
                <a:spcPts val="0"/>
              </a:spcBef>
              <a:buSzPts val="1400"/>
              <a:buFont typeface="Arial" panose="020B0604020202020204" pitchFamily="34" charset="0"/>
              <a:buChar char="•"/>
            </a:pPr>
            <a:r>
              <a:rPr lang="en-US" sz="2000" dirty="0">
                <a:latin typeface="Roboto Slab"/>
                <a:ea typeface="Roboto Slab"/>
                <a:cs typeface="Roboto Slab"/>
                <a:sym typeface="Roboto Slab"/>
              </a:rPr>
              <a:t>25 volunteer show hosts and dozens more working behind the scenes</a:t>
            </a:r>
          </a:p>
          <a:p>
            <a:pPr marL="609585" indent="-423323">
              <a:lnSpc>
                <a:spcPct val="115000"/>
              </a:lnSpc>
              <a:spcBef>
                <a:spcPts val="0"/>
              </a:spcBef>
              <a:buSzPts val="1400"/>
              <a:buFont typeface="Roboto Slab"/>
              <a:buChar char="●"/>
            </a:pPr>
            <a:r>
              <a:rPr lang="en-US" sz="2000" dirty="0">
                <a:solidFill>
                  <a:schemeClr val="bg1"/>
                </a:solidFill>
                <a:latin typeface="Roboto Slab"/>
                <a:ea typeface="Roboto Slab"/>
                <a:cs typeface="Roboto Slab"/>
                <a:sym typeface="Roboto Slab"/>
              </a:rPr>
              <a:t>Hundreds of ISU faculty, students, staff, and community members participate as a guest on KISU radio programs and podcasts every year or participate in an academic experience. </a:t>
            </a:r>
          </a:p>
          <a:p>
            <a:pPr marL="609585" indent="-423323">
              <a:lnSpc>
                <a:spcPct val="115000"/>
              </a:lnSpc>
              <a:spcBef>
                <a:spcPts val="0"/>
              </a:spcBef>
              <a:buSzPts val="1400"/>
              <a:buFont typeface="Roboto Slab"/>
              <a:buChar char="●"/>
            </a:pPr>
            <a:r>
              <a:rPr lang="en-US" sz="2000" dirty="0">
                <a:latin typeface="Roboto Slab"/>
                <a:ea typeface="Roboto Slab"/>
                <a:cs typeface="Roboto Slab"/>
                <a:sym typeface="Roboto Slab"/>
              </a:rPr>
              <a:t>20+ local programs including award-winning programs from volunteers and students</a:t>
            </a:r>
          </a:p>
          <a:p>
            <a:pPr marL="609585" indent="-423323">
              <a:lnSpc>
                <a:spcPct val="115000"/>
              </a:lnSpc>
              <a:spcBef>
                <a:spcPts val="0"/>
              </a:spcBef>
              <a:buSzPts val="1400"/>
              <a:buFont typeface="Roboto Slab"/>
              <a:buChar char="●"/>
            </a:pPr>
            <a:r>
              <a:rPr lang="en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8,000+ </a:t>
            </a:r>
            <a:r>
              <a:rPr lang="en-US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PSAs</a:t>
            </a:r>
            <a:r>
              <a:rPr lang="en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(=$120</a:t>
            </a:r>
            <a:r>
              <a:rPr lang="en-US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k)</a:t>
            </a:r>
            <a:r>
              <a:rPr lang="en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en-US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local</a:t>
            </a:r>
            <a:r>
              <a:rPr lang="en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nonprofits &amp; educational </a:t>
            </a:r>
            <a:r>
              <a:rPr lang="en-US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entities</a:t>
            </a:r>
            <a:endParaRPr lang="en-US" sz="2000" dirty="0">
              <a:latin typeface="Roboto Slab"/>
              <a:ea typeface="Roboto Slab"/>
              <a:cs typeface="Roboto Slab"/>
              <a:sym typeface="Roboto Slab"/>
            </a:endParaRPr>
          </a:p>
          <a:p>
            <a:pPr marL="609585" indent="-423323">
              <a:lnSpc>
                <a:spcPct val="115000"/>
              </a:lnSpc>
              <a:spcBef>
                <a:spcPts val="0"/>
              </a:spcBef>
              <a:buSzPts val="1400"/>
              <a:buFont typeface="Roboto Slab"/>
              <a:buChar char="●"/>
            </a:pPr>
            <a:endParaRPr lang="en-US" sz="2000" dirty="0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2098799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C4C2F-6FC9-49D8-95F2-F147EEA6E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877" y="4485697"/>
            <a:ext cx="1950602" cy="1950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D50146-CD7B-4469-BBE0-46F57E627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23" y="492386"/>
            <a:ext cx="1703926" cy="1703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554F2E-A4D3-492B-AE92-00366993D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275" y="4118133"/>
            <a:ext cx="1906185" cy="1027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DB76C4-FCC5-4408-8E2B-D04ADDC07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89" y="779641"/>
            <a:ext cx="3118598" cy="1279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E7DAEC-3FBF-4445-BE58-3D5193256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65" y="2503196"/>
            <a:ext cx="4127142" cy="1344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1659BE-4A98-4CED-B50C-0C9805FC1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" y="5339002"/>
            <a:ext cx="2884102" cy="1027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B64162-DC99-4E1E-806C-18B351EBFD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5" y="2733719"/>
            <a:ext cx="2065216" cy="2065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9F86D2-F3AB-443F-B54C-6B557EA51F1D}"/>
              </a:ext>
            </a:extLst>
          </p:cNvPr>
          <p:cNvSpPr/>
          <p:nvPr/>
        </p:nvSpPr>
        <p:spPr>
          <a:xfrm>
            <a:off x="6821485" y="882265"/>
            <a:ext cx="491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Berlin Sans FB Demi" panose="020E0802020502020306" pitchFamily="34" charset="0"/>
              </a:rPr>
              <a:t>KISU-FM Programming</a:t>
            </a:r>
          </a:p>
          <a:p>
            <a:r>
              <a:rPr lang="en-US" sz="2400" b="1" dirty="0">
                <a:latin typeface="Berlin Sans FB Demi" panose="020E0802020502020306" pitchFamily="34" charset="0"/>
              </a:rPr>
              <a:t>Affiliations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22EF3E-1C8E-4FFD-BB7C-CCDFD4463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59" y="-172088"/>
            <a:ext cx="6583680" cy="551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0FDDF-68B0-4BB4-9866-14ED600E0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9049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F6E2CC-C9AC-4F6F-BF82-1F0B18BF78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/>
          <a:stretch/>
        </p:blipFill>
        <p:spPr>
          <a:xfrm>
            <a:off x="4751607" y="4221804"/>
            <a:ext cx="7645732" cy="2808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0995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24EBD-7FD3-4887-B3A0-4B20AA245ED1}"/>
              </a:ext>
            </a:extLst>
          </p:cNvPr>
          <p:cNvPicPr/>
          <p:nvPr/>
        </p:nvPicPr>
        <p:blipFill>
          <a:blip r:embed="rId3">
            <a:lum contrast="24000"/>
          </a:blip>
          <a:stretch>
            <a:fillRect/>
          </a:stretch>
        </p:blipFill>
        <p:spPr>
          <a:xfrm>
            <a:off x="6333067" y="1012037"/>
            <a:ext cx="5336758" cy="56258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9A4E23-B6C7-462D-917F-65F0262BD852}"/>
              </a:ext>
            </a:extLst>
          </p:cNvPr>
          <p:cNvSpPr txBox="1"/>
          <p:nvPr/>
        </p:nvSpPr>
        <p:spPr>
          <a:xfrm>
            <a:off x="176463" y="505129"/>
            <a:ext cx="6342869" cy="672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	KISU-FM Major Milestones</a:t>
            </a:r>
            <a:endParaRPr lang="en-US" sz="2800" dirty="0"/>
          </a:p>
          <a:p>
            <a:endParaRPr lang="en-US" dirty="0"/>
          </a:p>
          <a:p>
            <a:pPr lvl="0" fontAlgn="base"/>
            <a:r>
              <a:rPr lang="en-US" sz="2000" b="1" dirty="0"/>
              <a:t>1980s – ISU planning begins</a:t>
            </a:r>
            <a:endParaRPr lang="en-US" sz="2000" dirty="0"/>
          </a:p>
          <a:p>
            <a:pPr lvl="0" fontAlgn="base"/>
            <a:r>
              <a:rPr lang="en-US" sz="2000" b="1" dirty="0"/>
              <a:t>1996 - KISU studio production begins at PSUB </a:t>
            </a:r>
            <a:endParaRPr lang="en-US" sz="2000" dirty="0"/>
          </a:p>
          <a:p>
            <a:pPr lvl="0" fontAlgn="base"/>
            <a:r>
              <a:rPr lang="en-US" sz="2000" b="1" dirty="0"/>
              <a:t>1999 - Went on the air in June  </a:t>
            </a:r>
            <a:endParaRPr lang="en-US" sz="2000" dirty="0"/>
          </a:p>
          <a:p>
            <a:pPr lvl="0" fontAlgn="base"/>
            <a:r>
              <a:rPr lang="en-US" sz="2000" b="1" dirty="0"/>
              <a:t>2000 - First student hosted show began </a:t>
            </a:r>
            <a:endParaRPr lang="en-US" sz="2000" dirty="0"/>
          </a:p>
          <a:p>
            <a:pPr lvl="0" fontAlgn="base"/>
            <a:r>
              <a:rPr lang="en-US" sz="2000" b="1" dirty="0"/>
              <a:t>2001 - Began airing ISU Women’s Athletics</a:t>
            </a:r>
          </a:p>
          <a:p>
            <a:pPr lvl="0" fontAlgn="base"/>
            <a:r>
              <a:rPr lang="en-US" sz="2000" b="1" dirty="0"/>
              <a:t>2006 - Idaho Falls translator</a:t>
            </a:r>
          </a:p>
          <a:p>
            <a:pPr lvl="0" fontAlgn="base"/>
            <a:r>
              <a:rPr lang="en-US" sz="2000" b="1" dirty="0"/>
              <a:t>2008 - On-air fundraising </a:t>
            </a:r>
            <a:endParaRPr lang="en-US" sz="2000" dirty="0"/>
          </a:p>
          <a:p>
            <a:pPr lvl="0" fontAlgn="base"/>
            <a:r>
              <a:rPr lang="en-US" sz="2000" b="1" dirty="0"/>
              <a:t>2010 - CPB funding awarded  </a:t>
            </a:r>
            <a:endParaRPr lang="en-US" sz="2000" dirty="0"/>
          </a:p>
          <a:p>
            <a:pPr lvl="0" fontAlgn="base"/>
            <a:r>
              <a:rPr lang="en-US" sz="2000" b="1" dirty="0"/>
              <a:t>2010 - Second fulltime employee</a:t>
            </a:r>
            <a:endParaRPr lang="en-US" sz="2000" dirty="0"/>
          </a:p>
          <a:p>
            <a:pPr lvl="0" fontAlgn="base"/>
            <a:r>
              <a:rPr lang="en-US" sz="2000" b="1" dirty="0"/>
              <a:t>2010 - Local news added to mornings  </a:t>
            </a:r>
            <a:endParaRPr lang="en-US" sz="2000" dirty="0"/>
          </a:p>
          <a:p>
            <a:pPr lvl="0" fontAlgn="base"/>
            <a:r>
              <a:rPr lang="en-US" sz="2000" b="1" dirty="0"/>
              <a:t>2013 - Website and live stream </a:t>
            </a:r>
            <a:endParaRPr lang="en-US" sz="2000" dirty="0"/>
          </a:p>
          <a:p>
            <a:pPr lvl="0" fontAlgn="base"/>
            <a:r>
              <a:rPr lang="en-US" sz="2000" b="1" dirty="0"/>
              <a:t>2015 - </a:t>
            </a:r>
            <a:r>
              <a:rPr lang="en-US" sz="2000" b="1" dirty="0" err="1"/>
              <a:t>Rexberg</a:t>
            </a:r>
            <a:r>
              <a:rPr lang="en-US" sz="2000" b="1" dirty="0"/>
              <a:t> translator </a:t>
            </a:r>
            <a:endParaRPr lang="en-US" sz="2000" dirty="0"/>
          </a:p>
          <a:p>
            <a:pPr lvl="0" fontAlgn="base"/>
            <a:r>
              <a:rPr lang="en-US" sz="2000" b="1" dirty="0"/>
              <a:t>2019 - Men’s Athletics </a:t>
            </a:r>
            <a:endParaRPr lang="en-US" sz="2000" dirty="0"/>
          </a:p>
          <a:p>
            <a:pPr lvl="0" fontAlgn="base"/>
            <a:r>
              <a:rPr lang="en-US" sz="2000" b="1" dirty="0"/>
              <a:t>2020 - Nature of Idaho wins first IPC Award</a:t>
            </a:r>
            <a:endParaRPr lang="en-US" sz="2000" dirty="0"/>
          </a:p>
          <a:p>
            <a:pPr lvl="0" fontAlgn="base"/>
            <a:r>
              <a:rPr lang="en-US" sz="2000" b="1" dirty="0"/>
              <a:t>2021 - Transitioned to University Advancement</a:t>
            </a:r>
            <a:endParaRPr lang="en-US" sz="2000" dirty="0"/>
          </a:p>
          <a:p>
            <a:pPr lvl="0" fontAlgn="base"/>
            <a:r>
              <a:rPr lang="en-US" sz="2000" b="1" dirty="0"/>
              <a:t>2022 - Digital studio upgrade </a:t>
            </a:r>
            <a:endParaRPr lang="en-US" sz="2000" dirty="0"/>
          </a:p>
          <a:p>
            <a:pPr lvl="0" fontAlgn="base"/>
            <a:r>
              <a:rPr lang="en-US" sz="2000" b="1" dirty="0"/>
              <a:t>2024 - Hight of local programming production</a:t>
            </a:r>
            <a:endParaRPr lang="en-US" sz="2000" dirty="0"/>
          </a:p>
          <a:p>
            <a:pPr lvl="0" fontAlgn="base"/>
            <a:r>
              <a:rPr lang="en-US" sz="2000" b="1" dirty="0"/>
              <a:t>2025 - CPB funding cut in July </a:t>
            </a:r>
            <a:endParaRPr lang="en-US" sz="2000" dirty="0"/>
          </a:p>
          <a:p>
            <a:endParaRPr lang="en-US" sz="25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6C275BE-7EF6-4936-B489-86771D4F889B}"/>
              </a:ext>
            </a:extLst>
          </p:cNvPr>
          <p:cNvSpPr txBox="1">
            <a:spLocks/>
          </p:cNvSpPr>
          <p:nvPr/>
        </p:nvSpPr>
        <p:spPr>
          <a:xfrm>
            <a:off x="457200" y="406497"/>
            <a:ext cx="6397197" cy="5926207"/>
          </a:xfrm>
          <a:prstGeom prst="rect">
            <a:avLst/>
          </a:prstGeom>
          <a:solidFill>
            <a:schemeClr val="bg1">
              <a:lumMod val="75000"/>
              <a:lumOff val="25000"/>
              <a:alpha val="85000"/>
            </a:schemeClr>
          </a:solidFill>
          <a:effectLst>
            <a:softEdge rad="101600"/>
          </a:effectLst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b="1" dirty="0"/>
              <a:t>Corporation for Public Broadcasting Funding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400" b="1" dirty="0"/>
              <a:t>CPB funding proposals include two fiscal years. This is a form of insulation from political forces. 1.1 billion was approved for FY25 and FY26.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800" b="1" dirty="0"/>
              <a:t>CPB Grant Requirements for Stations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>
                <a:latin typeface="Arial Rounded MT Bold" panose="020F0704030504030204" pitchFamily="34" charset="0"/>
              </a:rPr>
              <a:t>•</a:t>
            </a:r>
            <a:r>
              <a:rPr lang="en-US" sz="1500" b="1" dirty="0"/>
              <a:t>Minimum non-federal revenue requirements (&gt;300k)</a:t>
            </a:r>
          </a:p>
          <a:p>
            <a:br>
              <a:rPr lang="en-US" sz="1500" b="1" dirty="0"/>
            </a:br>
            <a:r>
              <a:rPr lang="en-US" sz="1400" dirty="0">
                <a:latin typeface="Arial Rounded MT Bold" panose="020F0704030504030204" pitchFamily="34" charset="0"/>
              </a:rPr>
              <a:t>•</a:t>
            </a:r>
            <a:r>
              <a:rPr lang="en-US" sz="1500" b="1" dirty="0"/>
              <a:t>Annual application process including independent financial audit</a:t>
            </a:r>
          </a:p>
          <a:p>
            <a:br>
              <a:rPr lang="en-US" sz="1500" b="1" dirty="0"/>
            </a:br>
            <a:r>
              <a:rPr lang="en-US" sz="1400" dirty="0">
                <a:latin typeface="Arial Rounded MT Bold" panose="020F0704030504030204" pitchFamily="34" charset="0"/>
              </a:rPr>
              <a:t>•</a:t>
            </a:r>
            <a:r>
              <a:rPr lang="en-US" sz="1500" b="1" dirty="0"/>
              <a:t>Use of CPB funds on approved purchases</a:t>
            </a:r>
          </a:p>
          <a:p>
            <a:br>
              <a:rPr lang="en-US" sz="1500" b="1" dirty="0"/>
            </a:br>
            <a:r>
              <a:rPr lang="en-US" sz="1400" dirty="0">
                <a:latin typeface="Arial Rounded MT Bold" panose="020F0704030504030204" pitchFamily="34" charset="0"/>
              </a:rPr>
              <a:t>•</a:t>
            </a:r>
            <a:r>
              <a:rPr lang="en-US" sz="1500" b="1" dirty="0"/>
              <a:t>Provide measurable services to communities</a:t>
            </a:r>
          </a:p>
          <a:p>
            <a:br>
              <a:rPr lang="en-US" sz="1500" b="1" dirty="0"/>
            </a:br>
            <a:r>
              <a:rPr lang="en-US" sz="1400" dirty="0">
                <a:latin typeface="Arial Rounded MT Bold" panose="020F0704030504030204" pitchFamily="34" charset="0"/>
              </a:rPr>
              <a:t>•</a:t>
            </a:r>
            <a:r>
              <a:rPr lang="en-US" sz="1500" b="1" dirty="0"/>
              <a:t>Posting requirements on stations’ websites</a:t>
            </a:r>
            <a:br>
              <a:rPr lang="en-US" sz="1500" b="1" dirty="0"/>
            </a:br>
            <a:endParaRPr lang="en-US" sz="1500" b="1" dirty="0"/>
          </a:p>
          <a:p>
            <a:r>
              <a:rPr lang="en-US" sz="1400" dirty="0">
                <a:latin typeface="Arial Rounded MT Bold" panose="020F0704030504030204" pitchFamily="34" charset="0"/>
              </a:rPr>
              <a:t>•</a:t>
            </a:r>
            <a:r>
              <a:rPr lang="en-US" sz="1500" b="1" dirty="0"/>
              <a:t>Reporting requirements for music usage and streaming</a:t>
            </a:r>
            <a:br>
              <a:rPr lang="en-US" sz="1500" b="1" dirty="0"/>
            </a:br>
            <a:br>
              <a:rPr lang="en-US" sz="1400" b="1" dirty="0"/>
            </a:br>
            <a:r>
              <a:rPr lang="en-US" sz="1800" b="1" dirty="0"/>
              <a:t>Factors in CPB Grant Awards </a:t>
            </a:r>
            <a:br>
              <a:rPr lang="en-US" sz="1800" b="1" dirty="0"/>
            </a:br>
            <a:br>
              <a:rPr lang="en-US" sz="1200" b="1" dirty="0"/>
            </a:br>
            <a:r>
              <a:rPr lang="en-US" sz="1400" dirty="0">
                <a:latin typeface="Arial Rounded MT Bold" panose="020F0704030504030204" pitchFamily="34" charset="0"/>
              </a:rPr>
              <a:t>•</a:t>
            </a:r>
            <a:r>
              <a:rPr lang="en-US" sz="1400" b="1" dirty="0"/>
              <a:t>Rural and tribal status (KISU = rural status)</a:t>
            </a:r>
            <a:br>
              <a:rPr lang="en-US" sz="1400" b="1" dirty="0"/>
            </a:br>
            <a:r>
              <a:rPr lang="en-US" sz="1400" dirty="0">
                <a:latin typeface="Arial Rounded MT Bold" panose="020F0704030504030204" pitchFamily="34" charset="0"/>
              </a:rPr>
              <a:t>•</a:t>
            </a:r>
            <a:r>
              <a:rPr lang="en-US" sz="1400" b="1" dirty="0"/>
              <a:t>Population density (KISU = 231,000)</a:t>
            </a:r>
            <a:br>
              <a:rPr lang="en-US" sz="1400" b="1" dirty="0"/>
            </a:br>
            <a:r>
              <a:rPr lang="en-US" sz="1400" dirty="0">
                <a:latin typeface="Arial Rounded MT Bold" panose="020F0704030504030204" pitchFamily="34" charset="0"/>
              </a:rPr>
              <a:t>•</a:t>
            </a:r>
            <a:r>
              <a:rPr lang="en-US" sz="1400" b="1" dirty="0"/>
              <a:t>Primary programming format (KISU = news)</a:t>
            </a:r>
            <a:br>
              <a:rPr lang="en-US" sz="1400" b="1" dirty="0"/>
            </a:br>
            <a:endParaRPr lang="en-US" sz="1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D2ACB-A181-4315-87BC-F4D534555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45" y="201187"/>
            <a:ext cx="4752622" cy="6336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042531-7334-488C-8ACE-F8968B2BA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626228"/>
              </p:ext>
            </p:extLst>
          </p:nvPr>
        </p:nvGraphicFramePr>
        <p:xfrm>
          <a:off x="330740" y="1128409"/>
          <a:ext cx="10554510" cy="5119787"/>
        </p:xfrm>
        <a:graphic>
          <a:graphicData uri="http://schemas.openxmlformats.org/drawingml/2006/table">
            <a:tbl>
              <a:tblPr/>
              <a:tblGrid>
                <a:gridCol w="3518170">
                  <a:extLst>
                    <a:ext uri="{9D8B030D-6E8A-4147-A177-3AD203B41FA5}">
                      <a16:colId xmlns:a16="http://schemas.microsoft.com/office/drawing/2014/main" val="916552286"/>
                    </a:ext>
                  </a:extLst>
                </a:gridCol>
                <a:gridCol w="3518170">
                  <a:extLst>
                    <a:ext uri="{9D8B030D-6E8A-4147-A177-3AD203B41FA5}">
                      <a16:colId xmlns:a16="http://schemas.microsoft.com/office/drawing/2014/main" val="2608308783"/>
                    </a:ext>
                  </a:extLst>
                </a:gridCol>
                <a:gridCol w="3518170">
                  <a:extLst>
                    <a:ext uri="{9D8B030D-6E8A-4147-A177-3AD203B41FA5}">
                      <a16:colId xmlns:a16="http://schemas.microsoft.com/office/drawing/2014/main" val="3375375297"/>
                    </a:ext>
                  </a:extLst>
                </a:gridCol>
              </a:tblGrid>
              <a:tr h="36571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Service Category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Proportion of Funds</a:t>
                      </a:r>
                      <a:endParaRPr lang="en-US" sz="140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552196"/>
                  </a:ext>
                </a:extLst>
              </a:tr>
              <a:tr h="140609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Local Public Radio/TV Stations</a:t>
                      </a:r>
                      <a:endParaRPr lang="en-US" sz="14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71%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Direct grants to more than 1500 local public radio and television stations.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Supports local programming, news, education, public safety, equipment, and outreach.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06446"/>
                  </a:ext>
                </a:extLst>
              </a:tr>
              <a:tr h="95087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Programming development</a:t>
                      </a:r>
                      <a:endParaRPr lang="en-US" sz="14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Investment in content creation across TV, radio, and digital platforms.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548777"/>
                  </a:ext>
                </a:extLst>
              </a:tr>
              <a:tr h="161417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System-wide support &amp; infrastructure</a:t>
                      </a:r>
                      <a:endParaRPr lang="en-US" sz="14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6%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Funds for interconnection, research, copyright, technical support, and major projects like digital transition, satellite systems, emergency alerting, and minority service initiatives.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255479"/>
                  </a:ext>
                </a:extLst>
              </a:tr>
              <a:tr h="781867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CPB Operations</a:t>
                      </a:r>
                      <a:endParaRPr lang="en-US" sz="1400" b="1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&lt;5%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Administration, oversight, and grant facilitation; ensures neutrality and accountability.</a:t>
                      </a:r>
                      <a:endParaRPr lang="en-US" sz="1400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5223526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09905417-9873-4A1A-A00A-C2EFCEAFB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0183" y="2039529"/>
            <a:ext cx="12812047" cy="5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F3D043-3530-4B63-9B30-7ACE239E3410}"/>
              </a:ext>
            </a:extLst>
          </p:cNvPr>
          <p:cNvSpPr txBox="1"/>
          <p:nvPr/>
        </p:nvSpPr>
        <p:spPr>
          <a:xfrm>
            <a:off x="3119336" y="609804"/>
            <a:ext cx="595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CPB Funded Services Breakdown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3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19D3E-5AD6-4458-B5CF-C7B6E651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348" y="703383"/>
            <a:ext cx="4824962" cy="2561492"/>
          </a:xfrm>
          <a:ln w="57150"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Rescissions Act of 2025 includes a provision to claw back public media’s FY26 and FY27 federal funding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33F22-D30D-4EA9-B372-33D599608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3599203"/>
            <a:ext cx="6637506" cy="1477329"/>
          </a:xfrm>
        </p:spPr>
        <p:txBody>
          <a:bodyPr>
            <a:noAutofit/>
          </a:bodyPr>
          <a:lstStyle/>
          <a:p>
            <a:r>
              <a:rPr lang="en-US" sz="2200" b="1" dirty="0"/>
              <a:t>CPB support amounted to roughly 20% of the total direct revenue for public broadcasting in the United States.</a:t>
            </a:r>
            <a:endParaRPr lang="en-US" sz="2200" dirty="0"/>
          </a:p>
          <a:p>
            <a:br>
              <a:rPr lang="en-US" sz="1800" dirty="0"/>
            </a:b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560E76-5136-4C20-8D04-0E10D9C4F8E8}"/>
              </a:ext>
            </a:extLst>
          </p:cNvPr>
          <p:cNvSpPr txBox="1"/>
          <p:nvPr/>
        </p:nvSpPr>
        <p:spPr>
          <a:xfrm>
            <a:off x="6896911" y="1182568"/>
            <a:ext cx="42435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Rural, small-market, tribal, and minority-serving stations will be disproportionately affected, and several major outlets have already announced layoffs and service reductions.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33F4E-A28A-4B06-ABBA-40AB90ABDB74}"/>
              </a:ext>
            </a:extLst>
          </p:cNvPr>
          <p:cNvSpPr txBox="1"/>
          <p:nvPr/>
        </p:nvSpPr>
        <p:spPr>
          <a:xfrm>
            <a:off x="7655668" y="3428999"/>
            <a:ext cx="3141285" cy="203132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NPR receives about 1-2% of its budget directly from federal grants, including CPB. Member stations receive an average of 8-10% of their funding from CPB.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4E486-9C8C-4BFF-9BF7-D5CB84F8D949}"/>
              </a:ext>
            </a:extLst>
          </p:cNvPr>
          <p:cNvSpPr txBox="1"/>
          <p:nvPr/>
        </p:nvSpPr>
        <p:spPr>
          <a:xfrm>
            <a:off x="1078254" y="5076532"/>
            <a:ext cx="6031150" cy="1200329"/>
          </a:xfrm>
          <a:prstGeom prst="rect">
            <a:avLst/>
          </a:prstGeom>
          <a:noFill/>
          <a:ln w="476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 least 115 public radio stations nationwide are at immediate risk of closure due to CPB funding cuts, particularly those that relied on federal support for more than 30% of their budget.</a:t>
            </a:r>
          </a:p>
        </p:txBody>
      </p:sp>
    </p:spTree>
    <p:extLst>
      <p:ext uri="{BB962C8B-B14F-4D97-AF65-F5344CB8AC3E}">
        <p14:creationId xmlns:p14="http://schemas.microsoft.com/office/powerpoint/2010/main" val="40572873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21823</TotalTime>
  <Words>1334</Words>
  <Application>Microsoft Office PowerPoint</Application>
  <PresentationFormat>Widescreen</PresentationFormat>
  <Paragraphs>182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Rounded MT Bold</vt:lpstr>
      <vt:lpstr>Bahnschrift Condensed</vt:lpstr>
      <vt:lpstr>Berlin Sans FB Demi</vt:lpstr>
      <vt:lpstr>Calibri</vt:lpstr>
      <vt:lpstr>Century Gothic</vt:lpstr>
      <vt:lpstr>Roboto</vt:lpstr>
      <vt:lpstr>Roboto Slab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Rescissions Act of 2025 includes a provision to claw back public media’s FY26 and FY27 federal funding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Journalism vs Print Media</dc:title>
  <dc:creator>jandc</dc:creator>
  <cp:lastModifiedBy>Administrator</cp:lastModifiedBy>
  <cp:revision>158</cp:revision>
  <dcterms:created xsi:type="dcterms:W3CDTF">2019-09-17T02:02:03Z</dcterms:created>
  <dcterms:modified xsi:type="dcterms:W3CDTF">2025-09-18T16:31:52Z</dcterms:modified>
</cp:coreProperties>
</file>